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sldIdLst>
    <p:sldId id="256" r:id="rId2"/>
    <p:sldId id="264" r:id="rId3"/>
    <p:sldId id="262" r:id="rId4"/>
    <p:sldId id="263" r:id="rId5"/>
    <p:sldId id="261" r:id="rId6"/>
    <p:sldId id="265" r:id="rId7"/>
    <p:sldId id="266" r:id="rId8"/>
    <p:sldId id="267" r:id="rId9"/>
    <p:sldId id="268" r:id="rId10"/>
    <p:sldId id="269" r:id="rId11"/>
    <p:sldId id="270" r:id="rId12"/>
    <p:sldId id="271" r:id="rId13"/>
    <p:sldId id="272" r:id="rId14"/>
    <p:sldId id="273" r:id="rId15"/>
    <p:sldId id="274" r:id="rId16"/>
    <p:sldId id="275" r:id="rId17"/>
    <p:sldId id="276" r:id="rId18"/>
    <p:sldId id="277" r:id="rId19"/>
    <p:sldId id="278" r:id="rId20"/>
    <p:sldId id="279" r:id="rId21"/>
  </p:sldIdLst>
  <p:sldSz cx="9144000" cy="6858000" type="screen4x3"/>
  <p:notesSz cx="6881813"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99"/>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515" autoAdjust="0"/>
    <p:restoredTop sz="94660"/>
  </p:normalViewPr>
  <p:slideViewPr>
    <p:cSldViewPr>
      <p:cViewPr varScale="1">
        <p:scale>
          <a:sx n="69" d="100"/>
          <a:sy n="69" d="100"/>
        </p:scale>
        <p:origin x="-552" y="-10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1"/>
      </p:bgRef>
    </p:bg>
    <p:spTree>
      <p:nvGrpSpPr>
        <p:cNvPr id="1" name=""/>
        <p:cNvGrpSpPr/>
        <p:nvPr/>
      </p:nvGrpSpPr>
      <p:grpSpPr>
        <a:xfrm>
          <a:off x="0" y="0"/>
          <a:ext cx="0" cy="0"/>
          <a:chOff x="0" y="0"/>
          <a:chExt cx="0" cy="0"/>
        </a:xfrm>
      </p:grpSpPr>
      <p:sp>
        <p:nvSpPr>
          <p:cNvPr id="8" name="Rectangle 7"/>
          <p:cNvSpPr/>
          <p:nvPr/>
        </p:nvSpPr>
        <p:spPr>
          <a:xfrm flipH="1">
            <a:off x="2667000" y="0"/>
            <a:ext cx="6477000" cy="6858000"/>
          </a:xfrm>
          <a:prstGeom prst="rect">
            <a:avLst/>
          </a:prstGeom>
          <a:blipFill>
            <a:blip r:embed="rId2" cstate="print">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00000" r="50000"/>
                </a:path>
                <a:tileRect/>
              </a:gradFill>
            </a:fillOverlay>
            <a:innerShdw blurRad="63500" dist="44450" dir="10800000">
              <a:srgbClr val="000000">
                <a:alpha val="5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Straight Connector 8"/>
          <p:cNvSpPr>
            <a:spLocks noChangeShapeType="1"/>
          </p:cNvSpPr>
          <p:nvPr/>
        </p:nvSpPr>
        <p:spPr bwMode="auto">
          <a:xfrm rot="16200000">
            <a:off x="-762000" y="3429000"/>
            <a:ext cx="6858000" cy="0"/>
          </a:xfrm>
          <a:prstGeom prst="line">
            <a:avLst/>
          </a:prstGeom>
          <a:noFill/>
          <a:ln w="11430" cap="flat" cmpd="sng" algn="ctr">
            <a:solidFill>
              <a:schemeClr val="bg1">
                <a:shade val="95000"/>
              </a:schemeClr>
            </a:solidFill>
            <a:prstDash val="solid"/>
            <a:miter lim="800000"/>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Title 11"/>
          <p:cNvSpPr>
            <a:spLocks noGrp="1"/>
          </p:cNvSpPr>
          <p:nvPr>
            <p:ph type="ctrTitle"/>
          </p:nvPr>
        </p:nvSpPr>
        <p:spPr>
          <a:xfrm>
            <a:off x="3366868" y="533400"/>
            <a:ext cx="5105400" cy="2868168"/>
          </a:xfrm>
        </p:spPr>
        <p:txBody>
          <a:bodyPr lIns="45720" tIns="0" rIns="45720">
            <a:noAutofit/>
          </a:bodyPr>
          <a:lstStyle>
            <a:lvl1pPr algn="r">
              <a:defRPr sz="4200" b="1"/>
            </a:lvl1pPr>
            <a:extLst/>
          </a:lstStyle>
          <a:p>
            <a:r>
              <a:rPr kumimoji="0" lang="en-US" smtClean="0"/>
              <a:t>Click to edit Master title style</a:t>
            </a:r>
            <a:endParaRPr kumimoji="0" lang="en-US"/>
          </a:p>
        </p:txBody>
      </p:sp>
      <p:sp>
        <p:nvSpPr>
          <p:cNvPr id="25" name="Subtitle 24"/>
          <p:cNvSpPr>
            <a:spLocks noGrp="1"/>
          </p:cNvSpPr>
          <p:nvPr>
            <p:ph type="subTitle" idx="1"/>
          </p:nvPr>
        </p:nvSpPr>
        <p:spPr>
          <a:xfrm>
            <a:off x="3354442" y="3539864"/>
            <a:ext cx="5114778" cy="1101248"/>
          </a:xfrm>
        </p:spPr>
        <p:txBody>
          <a:bodyPr lIns="45720" tIns="0" rIns="45720" bIns="0"/>
          <a:lstStyle>
            <a:lvl1pPr marL="0" indent="0" algn="r">
              <a:buNone/>
              <a:defRPr sz="2200">
                <a:solidFill>
                  <a:srgbClr val="FFFFFF"/>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31" name="Date Placeholder 30"/>
          <p:cNvSpPr>
            <a:spLocks noGrp="1"/>
          </p:cNvSpPr>
          <p:nvPr>
            <p:ph type="dt" sz="half" idx="10"/>
          </p:nvPr>
        </p:nvSpPr>
        <p:spPr>
          <a:xfrm>
            <a:off x="5871224" y="6557946"/>
            <a:ext cx="2002464" cy="226902"/>
          </a:xfrm>
        </p:spPr>
        <p:txBody>
          <a:bodyPr/>
          <a:lstStyle>
            <a:lvl1pPr>
              <a:defRPr lang="en-US" smtClean="0">
                <a:solidFill>
                  <a:srgbClr val="FFFFFF"/>
                </a:solidFill>
              </a:defRPr>
            </a:lvl1pPr>
            <a:extLst/>
          </a:lstStyle>
          <a:p>
            <a:fld id="{8AE99FDB-6A0B-4B15-BA00-F0F89BFF943C}" type="datetimeFigureOut">
              <a:rPr lang="en-US" smtClean="0"/>
              <a:pPr/>
              <a:t>10/14/2010</a:t>
            </a:fld>
            <a:endParaRPr lang="en-US"/>
          </a:p>
        </p:txBody>
      </p:sp>
      <p:sp>
        <p:nvSpPr>
          <p:cNvPr id="18" name="Footer Placeholder 17"/>
          <p:cNvSpPr>
            <a:spLocks noGrp="1"/>
          </p:cNvSpPr>
          <p:nvPr>
            <p:ph type="ftr" sz="quarter" idx="11"/>
          </p:nvPr>
        </p:nvSpPr>
        <p:spPr>
          <a:xfrm>
            <a:off x="2819400" y="6557946"/>
            <a:ext cx="2927722" cy="228600"/>
          </a:xfrm>
        </p:spPr>
        <p:txBody>
          <a:bodyPr/>
          <a:lstStyle>
            <a:lvl1pPr>
              <a:defRPr lang="en-US" dirty="0">
                <a:solidFill>
                  <a:srgbClr val="FFFFFF"/>
                </a:solidFill>
              </a:defRPr>
            </a:lvl1pPr>
            <a:extLst/>
          </a:lstStyle>
          <a:p>
            <a:endParaRPr lang="en-US"/>
          </a:p>
        </p:txBody>
      </p:sp>
      <p:sp>
        <p:nvSpPr>
          <p:cNvPr id="29" name="Slide Number Placeholder 28"/>
          <p:cNvSpPr>
            <a:spLocks noGrp="1"/>
          </p:cNvSpPr>
          <p:nvPr>
            <p:ph type="sldNum" sz="quarter" idx="12"/>
          </p:nvPr>
        </p:nvSpPr>
        <p:spPr>
          <a:xfrm>
            <a:off x="7880884" y="6556248"/>
            <a:ext cx="588336" cy="228600"/>
          </a:xfrm>
        </p:spPr>
        <p:txBody>
          <a:bodyPr/>
          <a:lstStyle>
            <a:lvl1pPr>
              <a:defRPr lang="en-US" smtClean="0">
                <a:solidFill>
                  <a:srgbClr val="FFFFFF"/>
                </a:solidFill>
              </a:defRPr>
            </a:lvl1pPr>
            <a:extLst/>
          </a:lstStyle>
          <a:p>
            <a:fld id="{3D530200-241E-47B1-B8B7-4CCB74004DB8}"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8AE99FDB-6A0B-4B15-BA00-F0F89BFF943C}" type="datetimeFigureOut">
              <a:rPr lang="en-US" smtClean="0"/>
              <a:pPr/>
              <a:t>10/14/2010</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3D530200-241E-47B1-B8B7-4CCB74004DB8}"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274955"/>
            <a:ext cx="1524000" cy="5851525"/>
          </a:xfrm>
        </p:spPr>
        <p:txBody>
          <a:bodyPr vert="eaVert" ancho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2"/>
            <a:ext cx="60198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4242816" y="6557946"/>
            <a:ext cx="2002464" cy="226902"/>
          </a:xfrm>
        </p:spPr>
        <p:txBody>
          <a:bodyPr/>
          <a:lstStyle>
            <a:extLst/>
          </a:lstStyle>
          <a:p>
            <a:fld id="{8AE99FDB-6A0B-4B15-BA00-F0F89BFF943C}" type="datetimeFigureOut">
              <a:rPr lang="en-US" smtClean="0"/>
              <a:pPr/>
              <a:t>10/14/2010</a:t>
            </a:fld>
            <a:endParaRPr lang="en-US"/>
          </a:p>
        </p:txBody>
      </p:sp>
      <p:sp>
        <p:nvSpPr>
          <p:cNvPr id="5" name="Footer Placeholder 4"/>
          <p:cNvSpPr>
            <a:spLocks noGrp="1"/>
          </p:cNvSpPr>
          <p:nvPr>
            <p:ph type="ftr" sz="quarter" idx="11"/>
          </p:nvPr>
        </p:nvSpPr>
        <p:spPr>
          <a:xfrm>
            <a:off x="457200" y="6556248"/>
            <a:ext cx="3657600" cy="228600"/>
          </a:xfrm>
        </p:spPr>
        <p:txBody>
          <a:bodyPr/>
          <a:lstStyle>
            <a:extLst/>
          </a:lstStyle>
          <a:p>
            <a:endParaRPr lang="en-US"/>
          </a:p>
        </p:txBody>
      </p:sp>
      <p:sp>
        <p:nvSpPr>
          <p:cNvPr id="6" name="Slide Number Placeholder 5"/>
          <p:cNvSpPr>
            <a:spLocks noGrp="1"/>
          </p:cNvSpPr>
          <p:nvPr>
            <p:ph type="sldNum" sz="quarter" idx="12"/>
          </p:nvPr>
        </p:nvSpPr>
        <p:spPr>
          <a:xfrm>
            <a:off x="6254496" y="6553200"/>
            <a:ext cx="588336" cy="228600"/>
          </a:xfrm>
        </p:spPr>
        <p:txBody>
          <a:bodyPr/>
          <a:lstStyle>
            <a:lvl1pPr>
              <a:defRPr>
                <a:solidFill>
                  <a:schemeClr val="tx2"/>
                </a:solidFill>
              </a:defRPr>
            </a:lvl1pPr>
            <a:extLst/>
          </a:lstStyle>
          <a:p>
            <a:fld id="{3D530200-241E-47B1-B8B7-4CCB74004DB8}"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8AE99FDB-6A0B-4B15-BA00-F0F89BFF943C}" type="datetimeFigureOut">
              <a:rPr lang="en-US" smtClean="0"/>
              <a:pPr/>
              <a:t>10/14/2010</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3D530200-241E-47B1-B8B7-4CCB74004DB8}"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066800" y="2821837"/>
            <a:ext cx="6255488" cy="1362075"/>
          </a:xfrm>
        </p:spPr>
        <p:txBody>
          <a:bodyPr tIns="0" anchor="t"/>
          <a:lstStyle>
            <a:lvl1pPr algn="r">
              <a:buNone/>
              <a:defRPr sz="4200" b="1" cap="all"/>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1066800" y="1905000"/>
            <a:ext cx="6255488" cy="743507"/>
          </a:xfrm>
        </p:spPr>
        <p:txBody>
          <a:bodyPr anchor="b"/>
          <a:lstStyle>
            <a:lvl1pPr marL="0" indent="0" algn="r">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a:xfrm>
            <a:off x="4724238" y="6556810"/>
            <a:ext cx="2002464" cy="226902"/>
          </a:xfrm>
        </p:spPr>
        <p:txBody>
          <a:bodyPr bIns="0" anchor="b"/>
          <a:lstStyle>
            <a:lvl1pPr>
              <a:defRPr>
                <a:solidFill>
                  <a:schemeClr val="tx2"/>
                </a:solidFill>
              </a:defRPr>
            </a:lvl1pPr>
            <a:extLst/>
          </a:lstStyle>
          <a:p>
            <a:fld id="{8AE99FDB-6A0B-4B15-BA00-F0F89BFF943C}" type="datetimeFigureOut">
              <a:rPr lang="en-US" smtClean="0"/>
              <a:pPr/>
              <a:t>10/14/2010</a:t>
            </a:fld>
            <a:endParaRPr lang="en-US"/>
          </a:p>
        </p:txBody>
      </p:sp>
      <p:sp>
        <p:nvSpPr>
          <p:cNvPr id="5" name="Footer Placeholder 4"/>
          <p:cNvSpPr>
            <a:spLocks noGrp="1"/>
          </p:cNvSpPr>
          <p:nvPr>
            <p:ph type="ftr" sz="quarter" idx="11"/>
          </p:nvPr>
        </p:nvSpPr>
        <p:spPr>
          <a:xfrm>
            <a:off x="1735358" y="6556810"/>
            <a:ext cx="2895600" cy="228600"/>
          </a:xfrm>
        </p:spPr>
        <p:txBody>
          <a:bodyPr bIns="0" anchor="b"/>
          <a:lstStyle>
            <a:lvl1pPr>
              <a:defRPr>
                <a:solidFill>
                  <a:schemeClr val="tx2"/>
                </a:solidFill>
              </a:defRPr>
            </a:lvl1pPr>
            <a:extLst/>
          </a:lstStyle>
          <a:p>
            <a:endParaRPr lang="en-US"/>
          </a:p>
        </p:txBody>
      </p:sp>
      <p:sp>
        <p:nvSpPr>
          <p:cNvPr id="6" name="Slide Number Placeholder 5"/>
          <p:cNvSpPr>
            <a:spLocks noGrp="1"/>
          </p:cNvSpPr>
          <p:nvPr>
            <p:ph type="sldNum" sz="quarter" idx="12"/>
          </p:nvPr>
        </p:nvSpPr>
        <p:spPr>
          <a:xfrm>
            <a:off x="6733952" y="6555112"/>
            <a:ext cx="588336" cy="228600"/>
          </a:xfrm>
        </p:spPr>
        <p:txBody>
          <a:bodyPr/>
          <a:lstStyle>
            <a:extLst/>
          </a:lstStyle>
          <a:p>
            <a:fld id="{3D530200-241E-47B1-B8B7-4CCB74004DB8}"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178808"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8AE99FDB-6A0B-4B15-BA00-F0F89BFF943C}" type="datetimeFigureOut">
              <a:rPr lang="en-US" smtClean="0"/>
              <a:pPr/>
              <a:t>10/14/2010</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3D530200-241E-47B1-B8B7-4CCB74004DB8}"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nchor="b"/>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867400"/>
            <a:ext cx="3520440" cy="457200"/>
          </a:xfrm>
          <a:noFill/>
          <a:ln w="12700" cap="flat" cmpd="sng" algn="ctr">
            <a:solidFill>
              <a:schemeClr val="tx2"/>
            </a:solidFill>
            <a:prstDash val="solid"/>
          </a:ln>
          <a:effectLst/>
        </p:spPr>
        <p:style>
          <a:lnRef idx="1">
            <a:schemeClr val="accent1"/>
          </a:lnRef>
          <a:fillRef idx="3">
            <a:schemeClr val="accent1"/>
          </a:fillRef>
          <a:effectRef idx="2">
            <a:schemeClr val="accent1"/>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178808" y="5867400"/>
            <a:ext cx="3520440" cy="457200"/>
          </a:xfrm>
          <a:noFill/>
          <a:ln w="12700" cap="flat" cmpd="sng" algn="ctr">
            <a:solidFill>
              <a:schemeClr val="tx2"/>
            </a:solidFill>
            <a:prstDash val="solid"/>
          </a:ln>
          <a:effectLst/>
        </p:spPr>
        <p:style>
          <a:lnRef idx="1">
            <a:schemeClr val="accent2"/>
          </a:lnRef>
          <a:fillRef idx="3">
            <a:schemeClr val="accent2"/>
          </a:fillRef>
          <a:effectRef idx="2">
            <a:schemeClr val="accent2"/>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178808"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8AE99FDB-6A0B-4B15-BA00-F0F89BFF943C}" type="datetimeFigureOut">
              <a:rPr lang="en-US" smtClean="0"/>
              <a:pPr/>
              <a:t>10/14/2010</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3D530200-241E-47B1-B8B7-4CCB74004DB8}"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8AE99FDB-6A0B-4B15-BA00-F0F89BFF943C}" type="datetimeFigureOut">
              <a:rPr lang="en-US" smtClean="0"/>
              <a:pPr/>
              <a:t>10/14/2010</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3D530200-241E-47B1-B8B7-4CCB74004DB8}"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solidFill>
                  <a:schemeClr val="tx2"/>
                </a:solidFill>
              </a:defRPr>
            </a:lvl1pPr>
            <a:extLst/>
          </a:lstStyle>
          <a:p>
            <a:fld id="{8AE99FDB-6A0B-4B15-BA00-F0F89BFF943C}" type="datetimeFigureOut">
              <a:rPr lang="en-US" smtClean="0"/>
              <a:pPr/>
              <a:t>10/14/2010</a:t>
            </a:fld>
            <a:endParaRPr lang="en-US"/>
          </a:p>
        </p:txBody>
      </p:sp>
      <p:sp>
        <p:nvSpPr>
          <p:cNvPr id="3" name="Footer Placeholder 2"/>
          <p:cNvSpPr>
            <a:spLocks noGrp="1"/>
          </p:cNvSpPr>
          <p:nvPr>
            <p:ph type="ftr" sz="quarter" idx="11"/>
          </p:nvPr>
        </p:nvSpPr>
        <p:spPr/>
        <p:txBody>
          <a:bodyPr/>
          <a:lstStyle>
            <a:lvl1pPr>
              <a:defRPr>
                <a:solidFill>
                  <a:schemeClr val="tx2"/>
                </a:solidFill>
              </a:defRPr>
            </a:lvl1pPr>
            <a:extLst/>
          </a:lstStyle>
          <a:p>
            <a:endParaRPr lang="en-US"/>
          </a:p>
        </p:txBody>
      </p:sp>
      <p:sp>
        <p:nvSpPr>
          <p:cNvPr id="4" name="Slide Number Placeholder 3"/>
          <p:cNvSpPr>
            <a:spLocks noGrp="1"/>
          </p:cNvSpPr>
          <p:nvPr>
            <p:ph type="sldNum" sz="quarter" idx="12"/>
          </p:nvPr>
        </p:nvSpPr>
        <p:spPr/>
        <p:txBody>
          <a:bodyPr/>
          <a:lstStyle>
            <a:extLst/>
          </a:lstStyle>
          <a:p>
            <a:fld id="{3D530200-241E-47B1-B8B7-4CCB74004DB8}"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5897880" cy="1173480"/>
          </a:xfrm>
        </p:spPr>
        <p:txBody>
          <a:bodyPr wrap="square" anchor="b"/>
          <a:lstStyle>
            <a:lvl1pPr algn="l">
              <a:buNone/>
              <a:defRPr lang="en-US" sz="2400" baseline="0" smtClean="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497416"/>
            <a:ext cx="5897880" cy="602512"/>
          </a:xfrm>
        </p:spPr>
        <p:txBody>
          <a:bodyPr rot="0" spcFirstLastPara="0" vertOverflow="overflow" horzOverflow="overflow" vert="horz" wrap="square" lIns="45720" tIns="0" rIns="0" bIns="0" numCol="1" spcCol="0" rtlCol="0" fromWordArt="0" anchor="t" anchorCtr="0" forceAA="0" compatLnSpc="1">
            <a:normAutofit/>
          </a:bodyPr>
          <a:lstStyle>
            <a:lvl1pPr marL="0" indent="0">
              <a:spcBef>
                <a:spcPts val="0"/>
              </a:spcBef>
              <a:spcAft>
                <a:spcPts val="0"/>
              </a:spcAft>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2133600"/>
            <a:ext cx="7239000" cy="4371752"/>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8AE99FDB-6A0B-4B15-BA00-F0F89BFF943C}" type="datetimeFigureOut">
              <a:rPr lang="en-US" smtClean="0"/>
              <a:pPr/>
              <a:t>10/14/2010</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3D530200-241E-47B1-B8B7-4CCB74004DB8}"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2"/>
      </p:bgRef>
    </p:bg>
    <p:spTree>
      <p:nvGrpSpPr>
        <p:cNvPr id="1" name=""/>
        <p:cNvGrpSpPr/>
        <p:nvPr/>
      </p:nvGrpSpPr>
      <p:grpSpPr>
        <a:xfrm>
          <a:off x="0" y="0"/>
          <a:ext cx="0" cy="0"/>
          <a:chOff x="0" y="0"/>
          <a:chExt cx="0" cy="0"/>
        </a:xfrm>
      </p:grpSpPr>
      <p:sp>
        <p:nvSpPr>
          <p:cNvPr id="8" name="Rectangle 7"/>
          <p:cNvSpPr/>
          <p:nvPr/>
        </p:nvSpPr>
        <p:spPr>
          <a:xfrm rot="21240000">
            <a:off x="597968" y="1004668"/>
            <a:ext cx="4319527" cy="4312573"/>
          </a:xfrm>
          <a:prstGeom prst="rect">
            <a:avLst/>
          </a:prstGeom>
          <a:solidFill>
            <a:srgbClr val="FAFAFA"/>
          </a:solidFill>
          <a:ln w="1270" cap="rnd" cmpd="sng" algn="ctr">
            <a:solidFill>
              <a:srgbClr val="EAEAEA"/>
            </a:solidFill>
            <a:prstDash val="solid"/>
          </a:ln>
          <a:effectLst>
            <a:outerShdw blurRad="25000" dist="12700" dir="5400000" algn="t"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Rectangle 8"/>
          <p:cNvSpPr/>
          <p:nvPr/>
        </p:nvSpPr>
        <p:spPr>
          <a:xfrm rot="21420000">
            <a:off x="596706" y="998816"/>
            <a:ext cx="4319527" cy="4312573"/>
          </a:xfrm>
          <a:prstGeom prst="rect">
            <a:avLst/>
          </a:prstGeom>
          <a:solidFill>
            <a:srgbClr val="FAFAFA"/>
          </a:solidFill>
          <a:ln w="1270" cap="rnd" cmpd="sng" algn="ctr">
            <a:solidFill>
              <a:srgbClr val="EAEAEA"/>
            </a:solidFill>
            <a:prstDash val="solid"/>
          </a:ln>
          <a:effectLst>
            <a:outerShdw blurRad="28000" dist="12700" dir="5400000" algn="tl"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le 1"/>
          <p:cNvSpPr>
            <a:spLocks noGrp="1"/>
          </p:cNvSpPr>
          <p:nvPr>
            <p:ph type="title"/>
          </p:nvPr>
        </p:nvSpPr>
        <p:spPr>
          <a:xfrm>
            <a:off x="5389098" y="1143000"/>
            <a:ext cx="3429000" cy="2057400"/>
          </a:xfrm>
        </p:spPr>
        <p:txBody>
          <a:bodyPr vert="horz" anchor="b"/>
          <a:lstStyle>
            <a:lvl1pPr algn="l">
              <a:buNone/>
              <a:defRPr sz="3000" b="1" baseline="0">
                <a:ln w="500">
                  <a:solidFill>
                    <a:schemeClr val="tx2">
                      <a:shade val="10000"/>
                      <a:satMod val="135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defRPr>
            </a:lvl1pPr>
            <a:extLst/>
          </a:lstStyle>
          <a:p>
            <a:r>
              <a:rPr kumimoji="0" lang="en-US" smtClean="0"/>
              <a:t>Click to edit Master title style</a:t>
            </a:r>
            <a:endParaRPr kumimoji="0" lang="en-US" dirty="0"/>
          </a:p>
        </p:txBody>
      </p:sp>
      <p:sp>
        <p:nvSpPr>
          <p:cNvPr id="4" name="Text Placeholder 3"/>
          <p:cNvSpPr>
            <a:spLocks noGrp="1"/>
          </p:cNvSpPr>
          <p:nvPr>
            <p:ph type="body" sz="half" idx="2"/>
          </p:nvPr>
        </p:nvSpPr>
        <p:spPr>
          <a:xfrm>
            <a:off x="5389098" y="3283634"/>
            <a:ext cx="3429000" cy="1920240"/>
          </a:xfrm>
        </p:spPr>
        <p:txBody>
          <a:bodyPr rot="0" spcFirstLastPara="0" vertOverflow="overflow" horzOverflow="overflow" vert="horz" wrap="square" lIns="82296" tIns="0" rIns="0" bIns="0" numCol="1" spcCol="0" rtlCol="0" fromWordArt="0" anchor="t" anchorCtr="0" forceAA="0" compatLnSpc="1">
            <a:normAutofit/>
          </a:bodyPr>
          <a:lstStyle>
            <a:lvl1pPr marL="0" indent="0">
              <a:lnSpc>
                <a:spcPct val="100000"/>
              </a:lnSpc>
              <a:spcBef>
                <a:spcPts val="0"/>
              </a:spcBef>
              <a:buFontTx/>
              <a:buNone/>
              <a:defRPr sz="1400" baseline="0">
                <a:solidFill>
                  <a:schemeClr val="tx1"/>
                </a:solidFill>
              </a:defRPr>
            </a:lvl1pPr>
            <a:lvl2pPr>
              <a:defRPr sz="1200"/>
            </a:lvl2pPr>
            <a:lvl3pPr>
              <a:defRPr sz="1000"/>
            </a:lvl3pPr>
            <a:lvl4pPr>
              <a:defRPr sz="900"/>
            </a:lvl4pPr>
            <a:lvl5pPr>
              <a:defRPr sz="900"/>
            </a:lvl5pPr>
            <a:extLst/>
          </a:lstStyle>
          <a:p>
            <a:pPr marL="0" marR="0" lvl="0" indent="0" algn="l" defTabSz="0" rtl="0" eaLnBrk="1" fontAlgn="auto" latinLnBrk="0" hangingPunct="1">
              <a:lnSpc>
                <a:spcPct val="100000"/>
              </a:lnSpc>
              <a:spcBef>
                <a:spcPts val="0"/>
              </a:spcBef>
              <a:spcAft>
                <a:spcPts val="0"/>
              </a:spcAft>
              <a:buClr>
                <a:schemeClr val="tx2"/>
              </a:buClr>
              <a:buSzPct val="73000"/>
              <a:buFontTx/>
              <a:buNone/>
              <a:tabLst/>
              <a:defRPr/>
            </a:pPr>
            <a:r>
              <a:rPr kumimoji="0" lang="en-US" smtClean="0"/>
              <a:t>Click to edit Master text styles</a:t>
            </a:r>
          </a:p>
        </p:txBody>
      </p:sp>
      <p:sp>
        <p:nvSpPr>
          <p:cNvPr id="5" name="Date Placeholder 4"/>
          <p:cNvSpPr>
            <a:spLocks noGrp="1"/>
          </p:cNvSpPr>
          <p:nvPr>
            <p:ph type="dt" sz="half" idx="10"/>
          </p:nvPr>
        </p:nvSpPr>
        <p:spPr/>
        <p:txBody>
          <a:bodyPr/>
          <a:lstStyle>
            <a:extLst/>
          </a:lstStyle>
          <a:p>
            <a:fld id="{8AE99FDB-6A0B-4B15-BA00-F0F89BFF943C}" type="datetimeFigureOut">
              <a:rPr lang="en-US" smtClean="0"/>
              <a:pPr/>
              <a:t>10/14/2010</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3D530200-241E-47B1-B8B7-4CCB74004DB8}" type="slidenum">
              <a:rPr lang="en-US" smtClean="0"/>
              <a:pPr/>
              <a:t>‹#›</a:t>
            </a:fld>
            <a:endParaRPr lang="en-US"/>
          </a:p>
        </p:txBody>
      </p:sp>
      <p:sp>
        <p:nvSpPr>
          <p:cNvPr id="10" name="Picture Placeholder 9"/>
          <p:cNvSpPr>
            <a:spLocks noGrp="1"/>
          </p:cNvSpPr>
          <p:nvPr>
            <p:ph type="pic" idx="1"/>
          </p:nvPr>
        </p:nvSpPr>
        <p:spPr>
          <a:xfrm>
            <a:off x="663682" y="1041002"/>
            <a:ext cx="4206240" cy="4206240"/>
          </a:xfrm>
          <a:solidFill>
            <a:schemeClr val="bg2">
              <a:shade val="50000"/>
            </a:schemeClr>
          </a:solidFill>
          <a:ln w="107950">
            <a:solidFill>
              <a:srgbClr val="FFFFFF"/>
            </a:solidFill>
            <a:miter lim="800000"/>
          </a:ln>
          <a:effectLst>
            <a:outerShdw blurRad="44450" dist="3810" dir="5400000" algn="tl" rotWithShape="0">
              <a:srgbClr val="000000">
                <a:alpha val="60000"/>
              </a:srgbClr>
            </a:outerShdw>
          </a:effectLst>
          <a:scene3d>
            <a:camera prst="orthographicFront"/>
            <a:lightRig rig="threePt" dir="t"/>
          </a:scene3d>
          <a:sp3d contourW="3810">
            <a:contourClr>
              <a:srgbClr val="969696"/>
            </a:contourClr>
          </a:sp3d>
        </p:spPr>
        <p:txBody>
          <a:bodyPr/>
          <a:lstStyle>
            <a:lvl1pPr marL="0" indent="0">
              <a:buNone/>
              <a:defRPr sz="3200"/>
            </a:lvl1pPr>
            <a:extLst/>
          </a:lstStyle>
          <a:p>
            <a:r>
              <a:rPr kumimoji="0" lang="en-US" smtClean="0"/>
              <a:t>Click icon to add picture</a:t>
            </a:r>
            <a:endParaRPr kumimoji="0" lang="en-US" dirty="0"/>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flipH="1">
            <a:off x="8153400" y="0"/>
            <a:ext cx="990600" cy="6858000"/>
          </a:xfrm>
          <a:prstGeom prst="rect">
            <a:avLst/>
          </a:prstGeom>
          <a:blipFill>
            <a:blip r:embed="rId13" cstate="print">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10000" r="50000" b="-10000"/>
                </a:path>
                <a:tileRect/>
              </a:gradFill>
            </a:fillOverlay>
            <a:innerShdw blurRad="63500" dist="44450" dir="10800000">
              <a:srgbClr val="000000">
                <a:alpha val="45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 name="Title Placeholder 2"/>
          <p:cNvSpPr>
            <a:spLocks noGrp="1"/>
          </p:cNvSpPr>
          <p:nvPr>
            <p:ph type="title"/>
          </p:nvPr>
        </p:nvSpPr>
        <p:spPr>
          <a:xfrm>
            <a:off x="457200" y="320040"/>
            <a:ext cx="7239000" cy="1143000"/>
          </a:xfrm>
          <a:prstGeom prst="rect">
            <a:avLst/>
          </a:prstGeom>
        </p:spPr>
        <p:txBody>
          <a:bodyPr vert="horz" lIns="45720" tIns="0" rIns="45720" bIns="0" anchor="b" anchorCtr="0">
            <a:normAutofit/>
          </a:bodyPr>
          <a:lstStyle>
            <a:extLst/>
          </a:lstStyle>
          <a:p>
            <a:r>
              <a:rPr kumimoji="0" lang="en-US" smtClean="0"/>
              <a:t>Click to edit Master title style</a:t>
            </a:r>
            <a:endParaRPr kumimoji="0" lang="en-US"/>
          </a:p>
        </p:txBody>
      </p:sp>
      <p:sp>
        <p:nvSpPr>
          <p:cNvPr id="31" name="Text Placeholder 30"/>
          <p:cNvSpPr>
            <a:spLocks noGrp="1"/>
          </p:cNvSpPr>
          <p:nvPr>
            <p:ph type="body" idx="1"/>
          </p:nvPr>
        </p:nvSpPr>
        <p:spPr>
          <a:xfrm>
            <a:off x="457200" y="1609416"/>
            <a:ext cx="7239000" cy="4846320"/>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7" name="Date Placeholder 26"/>
          <p:cNvSpPr>
            <a:spLocks noGrp="1"/>
          </p:cNvSpPr>
          <p:nvPr>
            <p:ph type="dt" sz="half" idx="2"/>
          </p:nvPr>
        </p:nvSpPr>
        <p:spPr>
          <a:xfrm>
            <a:off x="4245936" y="6557946"/>
            <a:ext cx="2002464" cy="226902"/>
          </a:xfrm>
          <a:prstGeom prst="rect">
            <a:avLst/>
          </a:prstGeom>
        </p:spPr>
        <p:txBody>
          <a:bodyPr vert="horz" tIns="0" bIns="0" anchor="b"/>
          <a:lstStyle>
            <a:lvl1pPr algn="l" eaLnBrk="1" latinLnBrk="0" hangingPunct="1">
              <a:defRPr kumimoji="0" sz="1000">
                <a:solidFill>
                  <a:schemeClr val="tx2"/>
                </a:solidFill>
              </a:defRPr>
            </a:lvl1pPr>
            <a:extLst/>
          </a:lstStyle>
          <a:p>
            <a:fld id="{8AE99FDB-6A0B-4B15-BA00-F0F89BFF943C}" type="datetimeFigureOut">
              <a:rPr lang="en-US" smtClean="0"/>
              <a:pPr/>
              <a:t>10/14/2010</a:t>
            </a:fld>
            <a:endParaRPr lang="en-US"/>
          </a:p>
        </p:txBody>
      </p:sp>
      <p:sp>
        <p:nvSpPr>
          <p:cNvPr id="4" name="Footer Placeholder 3"/>
          <p:cNvSpPr>
            <a:spLocks noGrp="1"/>
          </p:cNvSpPr>
          <p:nvPr>
            <p:ph type="ftr" sz="quarter" idx="3"/>
          </p:nvPr>
        </p:nvSpPr>
        <p:spPr>
          <a:xfrm>
            <a:off x="457200" y="6557946"/>
            <a:ext cx="3657600" cy="228600"/>
          </a:xfrm>
          <a:prstGeom prst="rect">
            <a:avLst/>
          </a:prstGeom>
        </p:spPr>
        <p:txBody>
          <a:bodyPr vert="horz" tIns="0" bIns="0" anchor="b"/>
          <a:lstStyle>
            <a:lvl1pPr algn="r" eaLnBrk="1" latinLnBrk="0" hangingPunct="1">
              <a:defRPr kumimoji="0" sz="1000">
                <a:solidFill>
                  <a:schemeClr val="tx2"/>
                </a:solidFill>
              </a:defRPr>
            </a:lvl1pPr>
            <a:extLst/>
          </a:lstStyle>
          <a:p>
            <a:endParaRPr lang="en-US"/>
          </a:p>
        </p:txBody>
      </p:sp>
      <p:sp>
        <p:nvSpPr>
          <p:cNvPr id="16" name="Slide Number Placeholder 15"/>
          <p:cNvSpPr>
            <a:spLocks noGrp="1"/>
          </p:cNvSpPr>
          <p:nvPr>
            <p:ph type="sldNum" sz="quarter" idx="4"/>
          </p:nvPr>
        </p:nvSpPr>
        <p:spPr>
          <a:xfrm>
            <a:off x="6251448" y="6556248"/>
            <a:ext cx="588336" cy="228600"/>
          </a:xfrm>
          <a:prstGeom prst="rect">
            <a:avLst/>
          </a:prstGeom>
        </p:spPr>
        <p:txBody>
          <a:bodyPr vert="horz" lIns="0" tIns="0" rIns="0" bIns="0" anchor="b"/>
          <a:lstStyle>
            <a:lvl1pPr algn="r" eaLnBrk="1" latinLnBrk="0" hangingPunct="1">
              <a:defRPr kumimoji="0" sz="1100">
                <a:solidFill>
                  <a:schemeClr val="tx2"/>
                </a:solidFill>
              </a:defRPr>
            </a:lvl1pPr>
            <a:extLst/>
          </a:lstStyle>
          <a:p>
            <a:fld id="{3D530200-241E-47B1-B8B7-4CCB74004DB8}"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rtl="0" eaLnBrk="1" latinLnBrk="0" hangingPunct="1">
        <a:spcBef>
          <a:spcPct val="0"/>
        </a:spcBef>
        <a:buNone/>
        <a:defRPr kumimoji="0" sz="3800" b="1" kern="1200" cap="all" baseline="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latin typeface="+mj-lt"/>
          <a:ea typeface="+mj-ea"/>
          <a:cs typeface="+mj-cs"/>
        </a:defRPr>
      </a:lvl1pPr>
      <a:extLst/>
    </p:titleStyle>
    <p:bodyStyle>
      <a:lvl1pPr marL="274320" indent="-274320" algn="l" rtl="0" eaLnBrk="1" latinLnBrk="0" hangingPunct="1">
        <a:spcBef>
          <a:spcPts val="600"/>
        </a:spcBef>
        <a:buClr>
          <a:schemeClr val="tx2"/>
        </a:buClr>
        <a:buSzPct val="73000"/>
        <a:buFont typeface="Wingdings 2"/>
        <a:buChar char=""/>
        <a:defRPr kumimoji="0" sz="2600" kern="1200" baseline="0">
          <a:solidFill>
            <a:schemeClr val="tx1"/>
          </a:solidFill>
          <a:latin typeface="+mn-lt"/>
          <a:ea typeface="+mn-ea"/>
          <a:cs typeface="+mn-cs"/>
        </a:defRPr>
      </a:lvl1pPr>
      <a:lvl2pPr marL="521208" indent="-228600" algn="l" rtl="0" eaLnBrk="1" latinLnBrk="0" hangingPunct="1">
        <a:spcBef>
          <a:spcPts val="500"/>
        </a:spcBef>
        <a:buClr>
          <a:schemeClr val="accent4"/>
        </a:buClr>
        <a:buSzPct val="80000"/>
        <a:buFont typeface="Wingdings 2"/>
        <a:buChar char=""/>
        <a:defRPr kumimoji="0" sz="2300" kern="1200">
          <a:solidFill>
            <a:schemeClr val="tx1">
              <a:tint val="85000"/>
            </a:schemeClr>
          </a:solidFill>
          <a:latin typeface="+mn-lt"/>
          <a:ea typeface="+mn-ea"/>
          <a:cs typeface="+mn-cs"/>
        </a:defRPr>
      </a:lvl2pPr>
      <a:lvl3pPr marL="758952" indent="-228600" algn="l" rtl="0" eaLnBrk="1" latinLnBrk="0" hangingPunct="1">
        <a:spcBef>
          <a:spcPts val="400"/>
        </a:spcBef>
        <a:buClr>
          <a:schemeClr val="accent4"/>
        </a:buClr>
        <a:buSzPct val="60000"/>
        <a:buFont typeface="Wingdings"/>
        <a:buChar char=""/>
        <a:defRPr kumimoji="0" sz="2000" kern="1200">
          <a:solidFill>
            <a:schemeClr val="tx1"/>
          </a:solidFill>
          <a:latin typeface="+mn-lt"/>
          <a:ea typeface="+mn-ea"/>
          <a:cs typeface="+mn-cs"/>
        </a:defRPr>
      </a:lvl3pPr>
      <a:lvl4pPr marL="1005840" indent="-228600" algn="l" rtl="0" eaLnBrk="1" latinLnBrk="0" hangingPunct="1">
        <a:spcBef>
          <a:spcPct val="20000"/>
        </a:spcBef>
        <a:buClr>
          <a:schemeClr val="accent4"/>
        </a:buClr>
        <a:buSzPct val="80000"/>
        <a:buFont typeface="Wingdings 2"/>
        <a:buChar char=""/>
        <a:defRPr kumimoji="0" sz="2000" kern="1200">
          <a:solidFill>
            <a:schemeClr val="tx1">
              <a:tint val="85000"/>
            </a:schemeClr>
          </a:solidFill>
          <a:latin typeface="+mn-lt"/>
          <a:ea typeface="+mn-ea"/>
          <a:cs typeface="+mn-cs"/>
        </a:defRPr>
      </a:lvl4pPr>
      <a:lvl5pPr marL="1280160" indent="-228600" algn="l" rtl="0" eaLnBrk="1" latinLnBrk="0" hangingPunct="1">
        <a:spcBef>
          <a:spcPts val="400"/>
        </a:spcBef>
        <a:buClr>
          <a:schemeClr val="accent4"/>
        </a:buClr>
        <a:buSzPct val="70000"/>
        <a:buFont typeface="Wingdings"/>
        <a:buChar char=""/>
        <a:defRPr kumimoji="0" sz="1800" kern="1200">
          <a:solidFill>
            <a:schemeClr val="tx1"/>
          </a:solidFill>
          <a:latin typeface="+mn-lt"/>
          <a:ea typeface="+mn-ea"/>
          <a:cs typeface="+mn-cs"/>
        </a:defRPr>
      </a:lvl5pPr>
      <a:lvl6pPr marL="1472184" indent="-182880" algn="l" rtl="0" eaLnBrk="1" latinLnBrk="0" hangingPunct="1">
        <a:spcBef>
          <a:spcPts val="400"/>
        </a:spcBef>
        <a:buClr>
          <a:schemeClr val="accent4"/>
        </a:buClr>
        <a:buSzPct val="80000"/>
        <a:buFont typeface="Wingdings 2"/>
        <a:buChar char=""/>
        <a:defRPr kumimoji="0" sz="1800" kern="1200">
          <a:solidFill>
            <a:schemeClr val="tx1">
              <a:tint val="85000"/>
            </a:schemeClr>
          </a:solidFill>
          <a:latin typeface="+mn-lt"/>
          <a:ea typeface="+mn-ea"/>
          <a:cs typeface="+mn-cs"/>
        </a:defRPr>
      </a:lvl6pPr>
      <a:lvl7pPr marL="1673352" indent="-182880" algn="l" rtl="0" eaLnBrk="1" latinLnBrk="0" hangingPunct="1">
        <a:spcBef>
          <a:spcPct val="20000"/>
        </a:spcBef>
        <a:buClr>
          <a:schemeClr val="accent4"/>
        </a:buClr>
        <a:buSzPct val="80000"/>
        <a:buFont typeface="Wingdings 2"/>
        <a:buChar char=""/>
        <a:defRPr kumimoji="0" sz="1600" kern="1200" baseline="0">
          <a:solidFill>
            <a:schemeClr val="tx1"/>
          </a:solidFill>
          <a:latin typeface="+mn-lt"/>
          <a:ea typeface="+mn-ea"/>
          <a:cs typeface="+mn-cs"/>
        </a:defRPr>
      </a:lvl7pPr>
      <a:lvl8pPr marL="1847088" indent="-182880" algn="l" rtl="0" eaLnBrk="1" latinLnBrk="0" hangingPunct="1">
        <a:spcBef>
          <a:spcPts val="300"/>
        </a:spcBef>
        <a:buClr>
          <a:schemeClr val="accent4"/>
        </a:buClr>
        <a:buSzPct val="100000"/>
        <a:buChar char="•"/>
        <a:defRPr kumimoji="0" sz="1600" kern="1200" baseline="0">
          <a:solidFill>
            <a:schemeClr val="tx1">
              <a:tint val="85000"/>
            </a:schemeClr>
          </a:solidFill>
          <a:latin typeface="+mn-lt"/>
          <a:ea typeface="+mn-ea"/>
          <a:cs typeface="+mn-cs"/>
        </a:defRPr>
      </a:lvl8pPr>
      <a:lvl9pPr marL="2057400" indent="-182880" algn="l" rtl="0" eaLnBrk="1" latinLnBrk="0" hangingPunct="1">
        <a:spcBef>
          <a:spcPct val="20000"/>
        </a:spcBef>
        <a:buClr>
          <a:schemeClr val="accent4"/>
        </a:buClr>
        <a:buSzPct val="100000"/>
        <a:buFont typeface="Wingdings"/>
        <a:buChar char="§"/>
        <a:defRPr kumimoji="0" sz="14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1"/>
          <p:cNvPicPr>
            <a:picLocks noChangeAspect="1" noChangeArrowheads="1"/>
          </p:cNvPicPr>
          <p:nvPr/>
        </p:nvPicPr>
        <p:blipFill>
          <a:blip r:embed="rId2" cstate="print"/>
          <a:srcRect/>
          <a:stretch>
            <a:fillRect/>
          </a:stretch>
        </p:blipFill>
        <p:spPr bwMode="auto">
          <a:xfrm>
            <a:off x="0" y="1"/>
            <a:ext cx="9143999" cy="6857999"/>
          </a:xfrm>
          <a:prstGeom prst="rect">
            <a:avLst/>
          </a:prstGeom>
          <a:noFill/>
          <a:ln w="9525">
            <a:noFill/>
            <a:round/>
            <a:headEnd/>
            <a:tailEnd/>
          </a:ln>
        </p:spPr>
      </p:pic>
      <p:sp>
        <p:nvSpPr>
          <p:cNvPr id="2" name="Title 1"/>
          <p:cNvSpPr>
            <a:spLocks noGrp="1"/>
          </p:cNvSpPr>
          <p:nvPr>
            <p:ph type="ctrTitle"/>
          </p:nvPr>
        </p:nvSpPr>
        <p:spPr>
          <a:xfrm>
            <a:off x="609600" y="1752600"/>
            <a:ext cx="8001000" cy="1600200"/>
          </a:xfrm>
          <a:solidFill>
            <a:srgbClr val="FFFF99"/>
          </a:solidFill>
        </p:spPr>
        <p:txBody>
          <a:bodyPr>
            <a:normAutofit fontScale="90000"/>
          </a:bodyPr>
          <a:lstStyle/>
          <a:p>
            <a:pPr algn="ctr"/>
            <a:r>
              <a:rPr lang="en-US" sz="5400" b="1" dirty="0" smtClean="0">
                <a:solidFill>
                  <a:srgbClr val="002060"/>
                </a:solidFill>
                <a:latin typeface="Garamond" pitchFamily="18" charset="0"/>
              </a:rPr>
              <a:t>Enhancing Students’ Motivation to Learn</a:t>
            </a:r>
            <a:endParaRPr lang="en-US" sz="5400" b="1" dirty="0">
              <a:solidFill>
                <a:srgbClr val="002060"/>
              </a:solidFill>
              <a:latin typeface="Garamond" pitchFamily="18" charset="0"/>
            </a:endParaRPr>
          </a:p>
        </p:txBody>
      </p:sp>
      <p:sp>
        <p:nvSpPr>
          <p:cNvPr id="3" name="Subtitle 2"/>
          <p:cNvSpPr>
            <a:spLocks noGrp="1"/>
          </p:cNvSpPr>
          <p:nvPr>
            <p:ph type="subTitle" idx="1"/>
          </p:nvPr>
        </p:nvSpPr>
        <p:spPr>
          <a:xfrm>
            <a:off x="1600200" y="4191000"/>
            <a:ext cx="5943600" cy="685800"/>
          </a:xfrm>
          <a:solidFill>
            <a:srgbClr val="FFFF99"/>
          </a:solidFill>
        </p:spPr>
        <p:txBody>
          <a:bodyPr>
            <a:normAutofit/>
          </a:bodyPr>
          <a:lstStyle/>
          <a:p>
            <a:pPr algn="ctr"/>
            <a:r>
              <a:rPr lang="en-US" sz="4400" b="1" dirty="0" smtClean="0">
                <a:solidFill>
                  <a:srgbClr val="002060"/>
                </a:solidFill>
                <a:latin typeface="Andalus" pitchFamily="18" charset="-78"/>
                <a:cs typeface="Andalus" pitchFamily="18" charset="-78"/>
              </a:rPr>
              <a:t>By:  Nicole Oldham</a:t>
            </a:r>
            <a:endParaRPr lang="en-US" sz="4400" b="1" dirty="0">
              <a:solidFill>
                <a:srgbClr val="002060"/>
              </a:solidFill>
              <a:latin typeface="Andalus" pitchFamily="18" charset="-78"/>
              <a:cs typeface="Andalus" pitchFamily="18" charset="-78"/>
            </a:endParaRPr>
          </a:p>
        </p:txBody>
      </p:sp>
    </p:spTree>
  </p:cSld>
  <p:clrMapOvr>
    <a:masterClrMapping/>
  </p:clrMapOvr>
  <p:transition spd="slow">
    <p:circl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0" presetClass="entr" presetSubtype="0" decel="10000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strVal val="#ppt_w+.3"/>
                                          </p:val>
                                        </p:tav>
                                        <p:tav tm="100000">
                                          <p:val>
                                            <p:strVal val="#ppt_w"/>
                                          </p:val>
                                        </p:tav>
                                      </p:tavLst>
                                    </p:anim>
                                    <p:anim calcmode="lin" valueType="num">
                                      <p:cBhvr>
                                        <p:cTn id="8" dur="1000" fill="hold"/>
                                        <p:tgtEl>
                                          <p:spTgt spid="2"/>
                                        </p:tgtEl>
                                        <p:attrNameLst>
                                          <p:attrName>ppt_h</p:attrName>
                                        </p:attrNameLst>
                                      </p:cBhvr>
                                      <p:tavLst>
                                        <p:tav tm="0">
                                          <p:val>
                                            <p:strVal val="#ppt_h"/>
                                          </p:val>
                                        </p:tav>
                                        <p:tav tm="100000">
                                          <p:val>
                                            <p:strVal val="#ppt_h"/>
                                          </p:val>
                                        </p:tav>
                                      </p:tavLst>
                                    </p:anim>
                                    <p:animEffect transition="in" filter="fade">
                                      <p:cBhvr>
                                        <p:cTn id="9" dur="1000"/>
                                        <p:tgtEl>
                                          <p:spTgt spid="2"/>
                                        </p:tgtEl>
                                      </p:cBhvr>
                                    </p:animEffect>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grpId="0" nodeType="clickEffect">
                                  <p:stCondLst>
                                    <p:cond delay="0"/>
                                  </p:stCondLst>
                                  <p:childTnLst>
                                    <p:set>
                                      <p:cBhvr>
                                        <p:cTn id="13" dur="1" fill="hold">
                                          <p:stCondLst>
                                            <p:cond delay="0"/>
                                          </p:stCondLst>
                                        </p:cTn>
                                        <p:tgtEl>
                                          <p:spTgt spid="3">
                                            <p:bg/>
                                          </p:spTgt>
                                        </p:tgtEl>
                                        <p:attrNameLst>
                                          <p:attrName>style.visibility</p:attrName>
                                        </p:attrNameLst>
                                      </p:cBhvr>
                                      <p:to>
                                        <p:strVal val="visible"/>
                                      </p:to>
                                    </p:set>
                                    <p:anim calcmode="lin" valueType="num">
                                      <p:cBhvr additive="base">
                                        <p:cTn id="14" dur="500" fill="hold"/>
                                        <p:tgtEl>
                                          <p:spTgt spid="3">
                                            <p:bg/>
                                          </p:spTgt>
                                        </p:tgtEl>
                                        <p:attrNameLst>
                                          <p:attrName>ppt_x</p:attrName>
                                        </p:attrNameLst>
                                      </p:cBhvr>
                                      <p:tavLst>
                                        <p:tav tm="0">
                                          <p:val>
                                            <p:strVal val="#ppt_x"/>
                                          </p:val>
                                        </p:tav>
                                        <p:tav tm="100000">
                                          <p:val>
                                            <p:strVal val="#ppt_x"/>
                                          </p:val>
                                        </p:tav>
                                      </p:tavLst>
                                    </p:anim>
                                    <p:anim calcmode="lin" valueType="num">
                                      <p:cBhvr additive="base">
                                        <p:cTn id="15" dur="500" fill="hold"/>
                                        <p:tgtEl>
                                          <p:spTgt spid="3">
                                            <p:bg/>
                                          </p:spTgt>
                                        </p:tgtEl>
                                        <p:attrNameLst>
                                          <p:attrName>ppt_y</p:attrName>
                                        </p:attrNameLst>
                                      </p:cBhvr>
                                      <p:tavLst>
                                        <p:tav tm="0">
                                          <p:val>
                                            <p:strVal val="1+#ppt_h/2"/>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2" presetClass="entr" presetSubtype="4" fill="hold" grpId="0" nodeType="clickEffect">
                                  <p:stCondLst>
                                    <p:cond delay="0"/>
                                  </p:stCondLst>
                                  <p:childTnLst>
                                    <p:set>
                                      <p:cBhvr>
                                        <p:cTn id="19" dur="1" fill="hold">
                                          <p:stCondLst>
                                            <p:cond delay="0"/>
                                          </p:stCondLst>
                                        </p:cTn>
                                        <p:tgtEl>
                                          <p:spTgt spid="3">
                                            <p:txEl>
                                              <p:pRg st="0" end="0"/>
                                            </p:txEl>
                                          </p:spTgt>
                                        </p:tgtEl>
                                        <p:attrNameLst>
                                          <p:attrName>style.visibility</p:attrName>
                                        </p:attrNameLst>
                                      </p:cBhvr>
                                      <p:to>
                                        <p:strVal val="visible"/>
                                      </p:to>
                                    </p:set>
                                    <p:anim calcmode="lin" valueType="num">
                                      <p:cBhvr additive="base">
                                        <p:cTn id="20"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build="p"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1"/>
          <p:cNvPicPr>
            <a:picLocks noChangeAspect="1" noChangeArrowheads="1"/>
          </p:cNvPicPr>
          <p:nvPr/>
        </p:nvPicPr>
        <p:blipFill>
          <a:blip r:embed="rId2" cstate="print"/>
          <a:srcRect/>
          <a:stretch>
            <a:fillRect/>
          </a:stretch>
        </p:blipFill>
        <p:spPr bwMode="auto">
          <a:xfrm>
            <a:off x="0" y="0"/>
            <a:ext cx="9143999" cy="6857999"/>
          </a:xfrm>
          <a:prstGeom prst="rect">
            <a:avLst/>
          </a:prstGeom>
          <a:noFill/>
          <a:ln w="9525">
            <a:noFill/>
            <a:round/>
            <a:headEnd/>
            <a:tailEnd/>
          </a:ln>
        </p:spPr>
      </p:pic>
      <p:sp>
        <p:nvSpPr>
          <p:cNvPr id="3" name="Content Placeholder 2"/>
          <p:cNvSpPr>
            <a:spLocks noGrp="1"/>
          </p:cNvSpPr>
          <p:nvPr>
            <p:ph idx="1"/>
          </p:nvPr>
        </p:nvSpPr>
        <p:spPr>
          <a:xfrm>
            <a:off x="381000" y="2057400"/>
            <a:ext cx="8229600" cy="4572000"/>
          </a:xfrm>
          <a:solidFill>
            <a:srgbClr val="FFFF99"/>
          </a:solidFill>
        </p:spPr>
        <p:txBody>
          <a:bodyPr>
            <a:normAutofit lnSpcReduction="10000"/>
          </a:bodyPr>
          <a:lstStyle/>
          <a:p>
            <a:pPr lvl="0"/>
            <a:r>
              <a:rPr lang="en-US" sz="3000" b="1" dirty="0" smtClean="0">
                <a:solidFill>
                  <a:srgbClr val="002060"/>
                </a:solidFill>
                <a:latin typeface="Andalus" pitchFamily="18" charset="-78"/>
                <a:cs typeface="Andalus" pitchFamily="18" charset="-78"/>
              </a:rPr>
              <a:t>Teachers can increase students’ motivation and success by responding effectively to students’ learning styles.  </a:t>
            </a:r>
          </a:p>
          <a:p>
            <a:pPr lvl="0">
              <a:buNone/>
            </a:pPr>
            <a:endParaRPr lang="en-US" sz="3000" b="1" dirty="0">
              <a:solidFill>
                <a:srgbClr val="002060"/>
              </a:solidFill>
              <a:latin typeface="Andalus" pitchFamily="18" charset="-78"/>
              <a:cs typeface="Andalus" pitchFamily="18" charset="-78"/>
            </a:endParaRPr>
          </a:p>
          <a:p>
            <a:r>
              <a:rPr lang="en-US" sz="3000" b="1" dirty="0" smtClean="0">
                <a:solidFill>
                  <a:srgbClr val="002060"/>
                </a:solidFill>
                <a:latin typeface="Andalus" pitchFamily="18" charset="-78"/>
                <a:cs typeface="Andalus" pitchFamily="18" charset="-78"/>
              </a:rPr>
              <a:t>Teachers who use the same instructional methods with every student or who use a limited range of instructional activities will create a situation in which some students become frustrated, experience failure, and respond by misbehaving.</a:t>
            </a:r>
          </a:p>
          <a:p>
            <a:pPr lvl="0"/>
            <a:endParaRPr lang="en-US" sz="3600" dirty="0" smtClean="0"/>
          </a:p>
        </p:txBody>
      </p:sp>
      <p:sp>
        <p:nvSpPr>
          <p:cNvPr id="6" name="Title 5"/>
          <p:cNvSpPr>
            <a:spLocks noGrp="1"/>
          </p:cNvSpPr>
          <p:nvPr>
            <p:ph type="title"/>
          </p:nvPr>
        </p:nvSpPr>
        <p:spPr>
          <a:xfrm>
            <a:off x="228600" y="228600"/>
            <a:ext cx="8686800" cy="1524000"/>
          </a:xfrm>
          <a:solidFill>
            <a:srgbClr val="FFFF99"/>
          </a:solidFill>
        </p:spPr>
        <p:txBody>
          <a:bodyPr>
            <a:noAutofit/>
          </a:bodyPr>
          <a:lstStyle/>
          <a:p>
            <a:pPr algn="ctr"/>
            <a:r>
              <a:rPr lang="en-US" sz="3000" u="sng" dirty="0" smtClean="0">
                <a:solidFill>
                  <a:srgbClr val="002060"/>
                </a:solidFill>
                <a:latin typeface="Garamond" pitchFamily="18" charset="0"/>
              </a:rPr>
              <a:t>ACADEMIC Need 5:</a:t>
            </a:r>
            <a:r>
              <a:rPr lang="en-US" sz="3000" dirty="0" smtClean="0">
                <a:solidFill>
                  <a:srgbClr val="002060"/>
                </a:solidFill>
                <a:latin typeface="Garamond" pitchFamily="18" charset="0"/>
              </a:rPr>
              <a:t/>
            </a:r>
            <a:br>
              <a:rPr lang="en-US" sz="3000" dirty="0" smtClean="0">
                <a:solidFill>
                  <a:srgbClr val="002060"/>
                </a:solidFill>
                <a:latin typeface="Garamond" pitchFamily="18" charset="0"/>
              </a:rPr>
            </a:br>
            <a:r>
              <a:rPr lang="en-US" sz="3000" dirty="0" smtClean="0">
                <a:solidFill>
                  <a:srgbClr val="002060"/>
                </a:solidFill>
                <a:latin typeface="Garamond" pitchFamily="18" charset="0"/>
              </a:rPr>
              <a:t>Receive instruction responsive to their learning styles and strengths</a:t>
            </a:r>
            <a:endParaRPr lang="en-US" sz="3000" dirty="0">
              <a:solidFill>
                <a:srgbClr val="002060"/>
              </a:solidFill>
              <a:latin typeface="Garamond"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slide(fromBottom)">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4"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slide(fromBottom)">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2" presetClass="entr" presetSubtype="4"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slide(fromBottom)">
                                      <p:cBhvr>
                                        <p:cTn id="17"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1"/>
          <p:cNvPicPr>
            <a:picLocks noChangeAspect="1" noChangeArrowheads="1"/>
          </p:cNvPicPr>
          <p:nvPr/>
        </p:nvPicPr>
        <p:blipFill>
          <a:blip r:embed="rId2" cstate="print"/>
          <a:srcRect/>
          <a:stretch>
            <a:fillRect/>
          </a:stretch>
        </p:blipFill>
        <p:spPr bwMode="auto">
          <a:xfrm>
            <a:off x="0" y="0"/>
            <a:ext cx="9143999" cy="6857999"/>
          </a:xfrm>
          <a:prstGeom prst="rect">
            <a:avLst/>
          </a:prstGeom>
          <a:noFill/>
          <a:ln w="9525">
            <a:noFill/>
            <a:round/>
            <a:headEnd/>
            <a:tailEnd/>
          </a:ln>
        </p:spPr>
      </p:pic>
      <p:sp>
        <p:nvSpPr>
          <p:cNvPr id="3" name="Content Placeholder 2"/>
          <p:cNvSpPr>
            <a:spLocks noGrp="1"/>
          </p:cNvSpPr>
          <p:nvPr>
            <p:ph idx="1"/>
          </p:nvPr>
        </p:nvSpPr>
        <p:spPr>
          <a:xfrm>
            <a:off x="381000" y="2362200"/>
            <a:ext cx="8229600" cy="3200400"/>
          </a:xfrm>
          <a:solidFill>
            <a:srgbClr val="FFFF99"/>
          </a:solidFill>
        </p:spPr>
        <p:txBody>
          <a:bodyPr>
            <a:normAutofit/>
          </a:bodyPr>
          <a:lstStyle/>
          <a:p>
            <a:r>
              <a:rPr lang="en-US" sz="3600" b="1" dirty="0" smtClean="0">
                <a:solidFill>
                  <a:srgbClr val="002060"/>
                </a:solidFill>
                <a:latin typeface="Andalus" pitchFamily="18" charset="-78"/>
                <a:cs typeface="Andalus" pitchFamily="18" charset="-78"/>
              </a:rPr>
              <a:t>Teachers who are more effective in enhancing students’ motivation to learn show an interest in and excitement about learning and model task-related thinking and problem solving.</a:t>
            </a:r>
          </a:p>
        </p:txBody>
      </p:sp>
      <p:sp>
        <p:nvSpPr>
          <p:cNvPr id="6" name="Title 5"/>
          <p:cNvSpPr>
            <a:spLocks noGrp="1"/>
          </p:cNvSpPr>
          <p:nvPr>
            <p:ph type="title"/>
          </p:nvPr>
        </p:nvSpPr>
        <p:spPr>
          <a:xfrm>
            <a:off x="228600" y="228600"/>
            <a:ext cx="8686800" cy="1524000"/>
          </a:xfrm>
          <a:solidFill>
            <a:srgbClr val="FFFF99"/>
          </a:solidFill>
        </p:spPr>
        <p:txBody>
          <a:bodyPr>
            <a:noAutofit/>
          </a:bodyPr>
          <a:lstStyle/>
          <a:p>
            <a:pPr algn="ctr"/>
            <a:r>
              <a:rPr lang="en-US" sz="3000" u="sng" dirty="0" smtClean="0">
                <a:solidFill>
                  <a:srgbClr val="002060"/>
                </a:solidFill>
                <a:latin typeface="Garamond" pitchFamily="18" charset="0"/>
              </a:rPr>
              <a:t>ACADEMIC Need 6:</a:t>
            </a:r>
            <a:r>
              <a:rPr lang="en-US" sz="3000" dirty="0" smtClean="0">
                <a:solidFill>
                  <a:srgbClr val="002060"/>
                </a:solidFill>
                <a:latin typeface="Garamond" pitchFamily="18" charset="0"/>
              </a:rPr>
              <a:t/>
            </a:r>
            <a:br>
              <a:rPr lang="en-US" sz="3000" dirty="0" smtClean="0">
                <a:solidFill>
                  <a:srgbClr val="002060"/>
                </a:solidFill>
                <a:latin typeface="Garamond" pitchFamily="18" charset="0"/>
              </a:rPr>
            </a:br>
            <a:r>
              <a:rPr lang="en-US" sz="3000" dirty="0" smtClean="0">
                <a:solidFill>
                  <a:srgbClr val="002060"/>
                </a:solidFill>
                <a:latin typeface="Garamond" pitchFamily="18" charset="0"/>
              </a:rPr>
              <a:t>See learning modeled by adults as an exciting and rewarding activity</a:t>
            </a:r>
            <a:endParaRPr lang="en-US" sz="3000" dirty="0">
              <a:solidFill>
                <a:srgbClr val="002060"/>
              </a:solidFill>
              <a:latin typeface="Garamond"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slide(fromBottom)">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4"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slide(fromBottom)">
                                      <p:cBhvr>
                                        <p:cTn id="12"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1"/>
          <p:cNvPicPr>
            <a:picLocks noChangeAspect="1" noChangeArrowheads="1"/>
          </p:cNvPicPr>
          <p:nvPr/>
        </p:nvPicPr>
        <p:blipFill>
          <a:blip r:embed="rId2" cstate="print"/>
          <a:srcRect/>
          <a:stretch>
            <a:fillRect/>
          </a:stretch>
        </p:blipFill>
        <p:spPr bwMode="auto">
          <a:xfrm>
            <a:off x="0" y="0"/>
            <a:ext cx="9143999" cy="6857999"/>
          </a:xfrm>
          <a:prstGeom prst="rect">
            <a:avLst/>
          </a:prstGeom>
          <a:noFill/>
          <a:ln w="9525">
            <a:noFill/>
            <a:round/>
            <a:headEnd/>
            <a:tailEnd/>
          </a:ln>
        </p:spPr>
      </p:pic>
      <p:sp>
        <p:nvSpPr>
          <p:cNvPr id="3" name="Content Placeholder 2"/>
          <p:cNvSpPr>
            <a:spLocks noGrp="1"/>
          </p:cNvSpPr>
          <p:nvPr>
            <p:ph idx="1"/>
          </p:nvPr>
        </p:nvSpPr>
        <p:spPr>
          <a:xfrm>
            <a:off x="381000" y="1981200"/>
            <a:ext cx="8229600" cy="3886200"/>
          </a:xfrm>
          <a:solidFill>
            <a:srgbClr val="FFFF99"/>
          </a:solidFill>
        </p:spPr>
        <p:txBody>
          <a:bodyPr>
            <a:normAutofit fontScale="92500" lnSpcReduction="10000"/>
          </a:bodyPr>
          <a:lstStyle/>
          <a:p>
            <a:pPr lvl="0"/>
            <a:r>
              <a:rPr lang="en-US" sz="3600" b="1" dirty="0" smtClean="0">
                <a:solidFill>
                  <a:srgbClr val="002060"/>
                </a:solidFill>
                <a:latin typeface="Andalus" pitchFamily="18" charset="-78"/>
                <a:cs typeface="Andalus" pitchFamily="18" charset="-78"/>
              </a:rPr>
              <a:t>Success experiences are instrumental in developing feelings of self-worth and confidence in attempting new activities.</a:t>
            </a:r>
          </a:p>
          <a:p>
            <a:pPr lvl="0"/>
            <a:endParaRPr lang="en-US" sz="3600" b="1" dirty="0" smtClean="0">
              <a:solidFill>
                <a:srgbClr val="002060"/>
              </a:solidFill>
              <a:latin typeface="Andalus" pitchFamily="18" charset="-78"/>
              <a:cs typeface="Andalus" pitchFamily="18" charset="-78"/>
            </a:endParaRPr>
          </a:p>
          <a:p>
            <a:pPr lvl="0"/>
            <a:r>
              <a:rPr lang="en-US" sz="3600" b="1" dirty="0" smtClean="0">
                <a:solidFill>
                  <a:srgbClr val="002060"/>
                </a:solidFill>
                <a:latin typeface="Andalus" pitchFamily="18" charset="-78"/>
                <a:cs typeface="Andalus" pitchFamily="18" charset="-78"/>
              </a:rPr>
              <a:t>Following successful experiences, individuals tend to raise their expectations and set higher goals, whereas failure is met with lowered aspirations.</a:t>
            </a:r>
          </a:p>
        </p:txBody>
      </p:sp>
      <p:sp>
        <p:nvSpPr>
          <p:cNvPr id="6" name="Title 5"/>
          <p:cNvSpPr>
            <a:spLocks noGrp="1"/>
          </p:cNvSpPr>
          <p:nvPr>
            <p:ph type="title"/>
          </p:nvPr>
        </p:nvSpPr>
        <p:spPr>
          <a:xfrm>
            <a:off x="228600" y="381000"/>
            <a:ext cx="8686800" cy="990600"/>
          </a:xfrm>
          <a:solidFill>
            <a:srgbClr val="FFFF99"/>
          </a:solidFill>
        </p:spPr>
        <p:txBody>
          <a:bodyPr>
            <a:noAutofit/>
          </a:bodyPr>
          <a:lstStyle/>
          <a:p>
            <a:pPr algn="ctr"/>
            <a:r>
              <a:rPr lang="en-US" sz="3000" u="sng" dirty="0" smtClean="0">
                <a:solidFill>
                  <a:srgbClr val="002060"/>
                </a:solidFill>
                <a:latin typeface="Garamond" pitchFamily="18" charset="0"/>
              </a:rPr>
              <a:t>ACADEMIC Need 7:</a:t>
            </a:r>
            <a:r>
              <a:rPr lang="en-US" sz="3000" dirty="0" smtClean="0">
                <a:solidFill>
                  <a:srgbClr val="002060"/>
                </a:solidFill>
                <a:latin typeface="Garamond" pitchFamily="18" charset="0"/>
              </a:rPr>
              <a:t/>
            </a:r>
            <a:br>
              <a:rPr lang="en-US" sz="3000" dirty="0" smtClean="0">
                <a:solidFill>
                  <a:srgbClr val="002060"/>
                </a:solidFill>
                <a:latin typeface="Garamond" pitchFamily="18" charset="0"/>
              </a:rPr>
            </a:br>
            <a:r>
              <a:rPr lang="en-US" sz="3000" dirty="0" smtClean="0">
                <a:solidFill>
                  <a:srgbClr val="002060"/>
                </a:solidFill>
                <a:latin typeface="Garamond" pitchFamily="18" charset="0"/>
              </a:rPr>
              <a:t>experience success</a:t>
            </a:r>
            <a:endParaRPr lang="en-US" sz="3000" dirty="0">
              <a:solidFill>
                <a:srgbClr val="002060"/>
              </a:solidFill>
              <a:latin typeface="Garamond"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slide(fromBottom)">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4"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slide(fromBottom)">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2" presetClass="entr" presetSubtype="4"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slide(fromBottom)">
                                      <p:cBhvr>
                                        <p:cTn id="17"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1"/>
          <p:cNvPicPr>
            <a:picLocks noChangeAspect="1" noChangeArrowheads="1"/>
          </p:cNvPicPr>
          <p:nvPr/>
        </p:nvPicPr>
        <p:blipFill>
          <a:blip r:embed="rId2" cstate="print"/>
          <a:srcRect/>
          <a:stretch>
            <a:fillRect/>
          </a:stretch>
        </p:blipFill>
        <p:spPr bwMode="auto">
          <a:xfrm>
            <a:off x="0" y="0"/>
            <a:ext cx="9143999" cy="6857999"/>
          </a:xfrm>
          <a:prstGeom prst="rect">
            <a:avLst/>
          </a:prstGeom>
          <a:noFill/>
          <a:ln w="9525">
            <a:noFill/>
            <a:round/>
            <a:headEnd/>
            <a:tailEnd/>
          </a:ln>
        </p:spPr>
      </p:pic>
      <p:sp>
        <p:nvSpPr>
          <p:cNvPr id="3" name="Content Placeholder 2"/>
          <p:cNvSpPr>
            <a:spLocks noGrp="1"/>
          </p:cNvSpPr>
          <p:nvPr>
            <p:ph idx="1"/>
          </p:nvPr>
        </p:nvSpPr>
        <p:spPr>
          <a:xfrm>
            <a:off x="381000" y="1828800"/>
            <a:ext cx="8229600" cy="4114800"/>
          </a:xfrm>
          <a:solidFill>
            <a:srgbClr val="FFFF99"/>
          </a:solidFill>
        </p:spPr>
        <p:txBody>
          <a:bodyPr>
            <a:normAutofit fontScale="92500" lnSpcReduction="20000"/>
          </a:bodyPr>
          <a:lstStyle/>
          <a:p>
            <a:pPr lvl="0"/>
            <a:r>
              <a:rPr lang="en-US" sz="3200" b="1" dirty="0" smtClean="0">
                <a:solidFill>
                  <a:srgbClr val="002060"/>
                </a:solidFill>
                <a:latin typeface="Andalus" pitchFamily="18" charset="-78"/>
                <a:cs typeface="Andalus" pitchFamily="18" charset="-78"/>
              </a:rPr>
              <a:t>Students learn at varying rates and in different ways so it is important to slow down to provide all students with an opportunity to organize the new ideas that have been presented.</a:t>
            </a:r>
          </a:p>
          <a:p>
            <a:pPr lvl="0">
              <a:buNone/>
            </a:pPr>
            <a:endParaRPr lang="en-US" sz="3200" b="1" dirty="0" smtClean="0">
              <a:solidFill>
                <a:srgbClr val="002060"/>
              </a:solidFill>
              <a:latin typeface="Andalus" pitchFamily="18" charset="-78"/>
              <a:cs typeface="Andalus" pitchFamily="18" charset="-78"/>
            </a:endParaRPr>
          </a:p>
          <a:p>
            <a:pPr lvl="0"/>
            <a:r>
              <a:rPr lang="en-US" sz="3200" b="1" dirty="0" smtClean="0">
                <a:solidFill>
                  <a:srgbClr val="002060"/>
                </a:solidFill>
                <a:latin typeface="Andalus" pitchFamily="18" charset="-78"/>
                <a:cs typeface="Andalus" pitchFamily="18" charset="-78"/>
              </a:rPr>
              <a:t>Effective teachers develop specific instructional activities designed to help students summarize new learning and relate this new knowledge to previous and future learning and the students’ own lives.</a:t>
            </a:r>
            <a:endParaRPr lang="en-US" sz="3200" b="1" dirty="0">
              <a:solidFill>
                <a:srgbClr val="002060"/>
              </a:solidFill>
              <a:latin typeface="Andalus" pitchFamily="18" charset="-78"/>
              <a:cs typeface="Andalus" pitchFamily="18" charset="-78"/>
            </a:endParaRPr>
          </a:p>
        </p:txBody>
      </p:sp>
      <p:sp>
        <p:nvSpPr>
          <p:cNvPr id="6" name="Title 5"/>
          <p:cNvSpPr>
            <a:spLocks noGrp="1"/>
          </p:cNvSpPr>
          <p:nvPr>
            <p:ph type="title"/>
          </p:nvPr>
        </p:nvSpPr>
        <p:spPr>
          <a:xfrm>
            <a:off x="228600" y="381000"/>
            <a:ext cx="8686800" cy="990600"/>
          </a:xfrm>
          <a:solidFill>
            <a:srgbClr val="FFFF99"/>
          </a:solidFill>
        </p:spPr>
        <p:txBody>
          <a:bodyPr>
            <a:noAutofit/>
          </a:bodyPr>
          <a:lstStyle/>
          <a:p>
            <a:pPr algn="ctr"/>
            <a:r>
              <a:rPr lang="en-US" sz="3000" u="sng" dirty="0" smtClean="0">
                <a:solidFill>
                  <a:srgbClr val="002060"/>
                </a:solidFill>
                <a:latin typeface="Garamond" pitchFamily="18" charset="0"/>
              </a:rPr>
              <a:t>ACADEMIC Need 8:</a:t>
            </a:r>
            <a:r>
              <a:rPr lang="en-US" sz="3000" dirty="0" smtClean="0">
                <a:solidFill>
                  <a:srgbClr val="002060"/>
                </a:solidFill>
                <a:latin typeface="Garamond" pitchFamily="18" charset="0"/>
              </a:rPr>
              <a:t/>
            </a:r>
            <a:br>
              <a:rPr lang="en-US" sz="3000" dirty="0" smtClean="0">
                <a:solidFill>
                  <a:srgbClr val="002060"/>
                </a:solidFill>
                <a:latin typeface="Garamond" pitchFamily="18" charset="0"/>
              </a:rPr>
            </a:br>
            <a:r>
              <a:rPr lang="en-US" sz="3000" dirty="0" smtClean="0">
                <a:solidFill>
                  <a:srgbClr val="002060"/>
                </a:solidFill>
                <a:latin typeface="Garamond" pitchFamily="18" charset="0"/>
              </a:rPr>
              <a:t>Have time to integrate learning</a:t>
            </a:r>
            <a:endParaRPr lang="en-US" sz="3000" dirty="0">
              <a:solidFill>
                <a:srgbClr val="002060"/>
              </a:solidFill>
              <a:latin typeface="Garamond"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slide(fromBottom)">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4"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slide(fromBottom)">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2" presetClass="entr" presetSubtype="4"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slide(fromBottom)">
                                      <p:cBhvr>
                                        <p:cTn id="17"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1"/>
          <p:cNvPicPr>
            <a:picLocks noChangeAspect="1" noChangeArrowheads="1"/>
          </p:cNvPicPr>
          <p:nvPr/>
        </p:nvPicPr>
        <p:blipFill>
          <a:blip r:embed="rId2" cstate="print"/>
          <a:srcRect/>
          <a:stretch>
            <a:fillRect/>
          </a:stretch>
        </p:blipFill>
        <p:spPr bwMode="auto">
          <a:xfrm>
            <a:off x="0" y="0"/>
            <a:ext cx="9143999" cy="6857999"/>
          </a:xfrm>
          <a:prstGeom prst="rect">
            <a:avLst/>
          </a:prstGeom>
          <a:noFill/>
          <a:ln w="9525">
            <a:noFill/>
            <a:round/>
            <a:headEnd/>
            <a:tailEnd/>
          </a:ln>
        </p:spPr>
      </p:pic>
      <p:sp>
        <p:nvSpPr>
          <p:cNvPr id="3" name="Content Placeholder 2"/>
          <p:cNvSpPr>
            <a:spLocks noGrp="1"/>
          </p:cNvSpPr>
          <p:nvPr>
            <p:ph idx="1"/>
          </p:nvPr>
        </p:nvSpPr>
        <p:spPr>
          <a:xfrm>
            <a:off x="381000" y="1828800"/>
            <a:ext cx="8229600" cy="4876800"/>
          </a:xfrm>
          <a:solidFill>
            <a:srgbClr val="FFFF99"/>
          </a:solidFill>
        </p:spPr>
        <p:txBody>
          <a:bodyPr>
            <a:normAutofit/>
          </a:bodyPr>
          <a:lstStyle/>
          <a:p>
            <a:r>
              <a:rPr lang="en-US" sz="2400" b="1" dirty="0" smtClean="0">
                <a:solidFill>
                  <a:srgbClr val="002060"/>
                </a:solidFill>
                <a:latin typeface="Andalus" pitchFamily="18" charset="-78"/>
                <a:cs typeface="Andalus" pitchFamily="18" charset="-78"/>
              </a:rPr>
              <a:t>Because students’ sense of academic identity and motivation to learn is dramatically impacted by being successful, it is important that they receive feedback clearly designating the extent to which they have succeeded at a task.</a:t>
            </a:r>
          </a:p>
          <a:p>
            <a:pPr lvl="0"/>
            <a:r>
              <a:rPr lang="en-US" sz="2400" b="1" dirty="0" smtClean="0">
                <a:solidFill>
                  <a:srgbClr val="002060"/>
                </a:solidFill>
                <a:latin typeface="Andalus" pitchFamily="18" charset="-78"/>
                <a:cs typeface="Andalus" pitchFamily="18" charset="-78"/>
              </a:rPr>
              <a:t>Students who receive comments more frequently state that they:</a:t>
            </a:r>
          </a:p>
          <a:p>
            <a:pPr marL="749808" lvl="1" indent="-457200">
              <a:buFont typeface="+mj-lt"/>
              <a:buAutoNum type="arabicPeriod"/>
            </a:pPr>
            <a:r>
              <a:rPr lang="en-US" sz="2400" b="1" dirty="0" smtClean="0">
                <a:solidFill>
                  <a:srgbClr val="002060"/>
                </a:solidFill>
                <a:latin typeface="Andalus" pitchFamily="18" charset="-78"/>
                <a:cs typeface="Andalus" pitchFamily="18" charset="-78"/>
              </a:rPr>
              <a:t>Found the task more interesting</a:t>
            </a:r>
          </a:p>
          <a:p>
            <a:pPr marL="749808" lvl="1" indent="-457200">
              <a:buFont typeface="+mj-lt"/>
              <a:buAutoNum type="arabicPeriod"/>
            </a:pPr>
            <a:r>
              <a:rPr lang="en-US" sz="2400" b="1" dirty="0" smtClean="0">
                <a:solidFill>
                  <a:srgbClr val="002060"/>
                </a:solidFill>
                <a:latin typeface="Andalus" pitchFamily="18" charset="-78"/>
                <a:cs typeface="Andalus" pitchFamily="18" charset="-78"/>
              </a:rPr>
              <a:t>Worked on the task because they were interested in the material</a:t>
            </a:r>
          </a:p>
          <a:p>
            <a:pPr marL="749808" lvl="1" indent="-457200">
              <a:buFont typeface="+mj-lt"/>
              <a:buAutoNum type="arabicPeriod"/>
            </a:pPr>
            <a:r>
              <a:rPr lang="en-US" sz="2400" b="1" dirty="0" smtClean="0">
                <a:solidFill>
                  <a:srgbClr val="002060"/>
                </a:solidFill>
                <a:latin typeface="Andalus" pitchFamily="18" charset="-78"/>
                <a:cs typeface="Andalus" pitchFamily="18" charset="-78"/>
              </a:rPr>
              <a:t>Attributed their success on the task to their interest and effort</a:t>
            </a:r>
          </a:p>
          <a:p>
            <a:pPr lvl="0"/>
            <a:endParaRPr lang="en-US" sz="3200" b="1" dirty="0">
              <a:solidFill>
                <a:srgbClr val="002060"/>
              </a:solidFill>
              <a:latin typeface="Garamond" pitchFamily="18" charset="0"/>
            </a:endParaRPr>
          </a:p>
        </p:txBody>
      </p:sp>
      <p:sp>
        <p:nvSpPr>
          <p:cNvPr id="6" name="Title 5"/>
          <p:cNvSpPr>
            <a:spLocks noGrp="1"/>
          </p:cNvSpPr>
          <p:nvPr>
            <p:ph type="title"/>
          </p:nvPr>
        </p:nvSpPr>
        <p:spPr>
          <a:xfrm>
            <a:off x="152400" y="228600"/>
            <a:ext cx="8839200" cy="1524000"/>
          </a:xfrm>
          <a:solidFill>
            <a:srgbClr val="FFFF99"/>
          </a:solidFill>
        </p:spPr>
        <p:txBody>
          <a:bodyPr>
            <a:noAutofit/>
          </a:bodyPr>
          <a:lstStyle/>
          <a:p>
            <a:pPr algn="ctr"/>
            <a:r>
              <a:rPr lang="en-US" sz="3000" u="sng" dirty="0" smtClean="0">
                <a:solidFill>
                  <a:srgbClr val="002060"/>
                </a:solidFill>
                <a:latin typeface="Garamond" pitchFamily="18" charset="0"/>
              </a:rPr>
              <a:t>ACADEMIC Need 9:</a:t>
            </a:r>
            <a:r>
              <a:rPr lang="en-US" sz="3000" dirty="0" smtClean="0">
                <a:solidFill>
                  <a:srgbClr val="002060"/>
                </a:solidFill>
                <a:latin typeface="Garamond" pitchFamily="18" charset="0"/>
              </a:rPr>
              <a:t/>
            </a:r>
            <a:br>
              <a:rPr lang="en-US" sz="3000" dirty="0" smtClean="0">
                <a:solidFill>
                  <a:srgbClr val="002060"/>
                </a:solidFill>
                <a:latin typeface="Garamond" pitchFamily="18" charset="0"/>
              </a:rPr>
            </a:br>
            <a:r>
              <a:rPr lang="en-US" sz="3000" dirty="0" smtClean="0">
                <a:solidFill>
                  <a:srgbClr val="002060"/>
                </a:solidFill>
                <a:latin typeface="Garamond" pitchFamily="18" charset="0"/>
              </a:rPr>
              <a:t>Receive realistic and immediate feedback that enhances self-efficacy</a:t>
            </a:r>
            <a:endParaRPr lang="en-US" sz="3000" dirty="0">
              <a:solidFill>
                <a:srgbClr val="002060"/>
              </a:solidFill>
              <a:latin typeface="Garamond"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slide(fromBottom)">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4"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slide(fromBottom)">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2" presetClass="entr" presetSubtype="4" fill="hold"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slide(fromBottom)">
                                      <p:cBhvr>
                                        <p:cTn id="17" dur="500"/>
                                        <p:tgtEl>
                                          <p:spTgt spid="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2" presetClass="entr" presetSubtype="4" fill="hold" nodeType="click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slide(fromBottom)">
                                      <p:cBhvr>
                                        <p:cTn id="22" dur="500"/>
                                        <p:tgtEl>
                                          <p:spTgt spid="3">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2" presetClass="entr" presetSubtype="4" fill="hold" nodeType="click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Effect transition="in" filter="slide(fromBottom)">
                                      <p:cBhvr>
                                        <p:cTn id="27" dur="500"/>
                                        <p:tgtEl>
                                          <p:spTgt spid="3">
                                            <p:txEl>
                                              <p:pRg st="3" end="3"/>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2" presetClass="entr" presetSubtype="4" fill="hold" nodeType="clickEffect">
                                  <p:stCondLst>
                                    <p:cond delay="0"/>
                                  </p:stCondLst>
                                  <p:childTnLst>
                                    <p:set>
                                      <p:cBhvr>
                                        <p:cTn id="31" dur="1" fill="hold">
                                          <p:stCondLst>
                                            <p:cond delay="0"/>
                                          </p:stCondLst>
                                        </p:cTn>
                                        <p:tgtEl>
                                          <p:spTgt spid="3">
                                            <p:txEl>
                                              <p:pRg st="4" end="4"/>
                                            </p:txEl>
                                          </p:spTgt>
                                        </p:tgtEl>
                                        <p:attrNameLst>
                                          <p:attrName>style.visibility</p:attrName>
                                        </p:attrNameLst>
                                      </p:cBhvr>
                                      <p:to>
                                        <p:strVal val="visible"/>
                                      </p:to>
                                    </p:set>
                                    <p:animEffect transition="in" filter="slide(fromBottom)">
                                      <p:cBhvr>
                                        <p:cTn id="32"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1"/>
          <p:cNvPicPr>
            <a:picLocks noChangeAspect="1" noChangeArrowheads="1"/>
          </p:cNvPicPr>
          <p:nvPr/>
        </p:nvPicPr>
        <p:blipFill>
          <a:blip r:embed="rId2" cstate="print"/>
          <a:srcRect/>
          <a:stretch>
            <a:fillRect/>
          </a:stretch>
        </p:blipFill>
        <p:spPr bwMode="auto">
          <a:xfrm>
            <a:off x="0" y="0"/>
            <a:ext cx="9143999" cy="6857999"/>
          </a:xfrm>
          <a:prstGeom prst="rect">
            <a:avLst/>
          </a:prstGeom>
          <a:noFill/>
          <a:ln w="9525">
            <a:noFill/>
            <a:round/>
            <a:headEnd/>
            <a:tailEnd/>
          </a:ln>
        </p:spPr>
      </p:pic>
      <p:sp>
        <p:nvSpPr>
          <p:cNvPr id="3" name="Content Placeholder 2"/>
          <p:cNvSpPr>
            <a:spLocks noGrp="1"/>
          </p:cNvSpPr>
          <p:nvPr>
            <p:ph idx="1"/>
          </p:nvPr>
        </p:nvSpPr>
        <p:spPr>
          <a:xfrm>
            <a:off x="381000" y="2438400"/>
            <a:ext cx="8229600" cy="2971800"/>
          </a:xfrm>
          <a:solidFill>
            <a:srgbClr val="FFFF99"/>
          </a:solidFill>
        </p:spPr>
        <p:txBody>
          <a:bodyPr>
            <a:normAutofit/>
          </a:bodyPr>
          <a:lstStyle/>
          <a:p>
            <a:pPr lvl="0"/>
            <a:r>
              <a:rPr lang="en-US" sz="3400" b="1" dirty="0" smtClean="0">
                <a:solidFill>
                  <a:srgbClr val="002060"/>
                </a:solidFill>
                <a:latin typeface="Andalus" pitchFamily="18" charset="-78"/>
                <a:cs typeface="Andalus" pitchFamily="18" charset="-78"/>
              </a:rPr>
              <a:t>Involving students in self-evaluation provides students with opportunities to understand their academic performance better and to experience a sense of personal responsibility.</a:t>
            </a:r>
          </a:p>
          <a:p>
            <a:pPr lvl="0"/>
            <a:endParaRPr lang="en-US" sz="3200" b="1" dirty="0">
              <a:solidFill>
                <a:srgbClr val="002060"/>
              </a:solidFill>
              <a:latin typeface="Garamond" pitchFamily="18" charset="0"/>
            </a:endParaRPr>
          </a:p>
        </p:txBody>
      </p:sp>
      <p:sp>
        <p:nvSpPr>
          <p:cNvPr id="6" name="Title 5"/>
          <p:cNvSpPr>
            <a:spLocks noGrp="1"/>
          </p:cNvSpPr>
          <p:nvPr>
            <p:ph type="title"/>
          </p:nvPr>
        </p:nvSpPr>
        <p:spPr>
          <a:xfrm>
            <a:off x="152400" y="228600"/>
            <a:ext cx="8839200" cy="1524000"/>
          </a:xfrm>
          <a:solidFill>
            <a:srgbClr val="FFFF99"/>
          </a:solidFill>
        </p:spPr>
        <p:txBody>
          <a:bodyPr>
            <a:noAutofit/>
          </a:bodyPr>
          <a:lstStyle/>
          <a:p>
            <a:pPr algn="ctr"/>
            <a:r>
              <a:rPr lang="en-US" sz="3000" u="sng" dirty="0" smtClean="0">
                <a:solidFill>
                  <a:srgbClr val="002060"/>
                </a:solidFill>
                <a:latin typeface="Garamond" pitchFamily="18" charset="0"/>
              </a:rPr>
              <a:t>ACADEMIC Need 10:</a:t>
            </a:r>
            <a:r>
              <a:rPr lang="en-US" sz="3000" dirty="0" smtClean="0">
                <a:solidFill>
                  <a:srgbClr val="002060"/>
                </a:solidFill>
                <a:latin typeface="Garamond" pitchFamily="18" charset="0"/>
              </a:rPr>
              <a:t/>
            </a:r>
            <a:br>
              <a:rPr lang="en-US" sz="3000" dirty="0" smtClean="0">
                <a:solidFill>
                  <a:srgbClr val="002060"/>
                </a:solidFill>
                <a:latin typeface="Garamond" pitchFamily="18" charset="0"/>
              </a:rPr>
            </a:br>
            <a:r>
              <a:rPr lang="en-US" sz="3000" dirty="0" smtClean="0">
                <a:solidFill>
                  <a:srgbClr val="002060"/>
                </a:solidFill>
                <a:latin typeface="Garamond" pitchFamily="18" charset="0"/>
              </a:rPr>
              <a:t>Be involved in self-evaluating their learning and effort</a:t>
            </a:r>
            <a:endParaRPr lang="en-US" sz="3000" dirty="0">
              <a:solidFill>
                <a:srgbClr val="002060"/>
              </a:solidFill>
              <a:latin typeface="Garamond"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slide(fromBottom)">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4"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slide(fromBottom)">
                                      <p:cBhvr>
                                        <p:cTn id="12"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1"/>
          <p:cNvPicPr>
            <a:picLocks noChangeAspect="1" noChangeArrowheads="1"/>
          </p:cNvPicPr>
          <p:nvPr/>
        </p:nvPicPr>
        <p:blipFill>
          <a:blip r:embed="rId2" cstate="print"/>
          <a:srcRect/>
          <a:stretch>
            <a:fillRect/>
          </a:stretch>
        </p:blipFill>
        <p:spPr bwMode="auto">
          <a:xfrm>
            <a:off x="0" y="0"/>
            <a:ext cx="9143999" cy="6857999"/>
          </a:xfrm>
          <a:prstGeom prst="rect">
            <a:avLst/>
          </a:prstGeom>
          <a:noFill/>
          <a:ln w="9525">
            <a:noFill/>
            <a:round/>
            <a:headEnd/>
            <a:tailEnd/>
          </a:ln>
        </p:spPr>
      </p:pic>
      <p:sp>
        <p:nvSpPr>
          <p:cNvPr id="3" name="Content Placeholder 2"/>
          <p:cNvSpPr>
            <a:spLocks noGrp="1"/>
          </p:cNvSpPr>
          <p:nvPr>
            <p:ph idx="1"/>
          </p:nvPr>
        </p:nvSpPr>
        <p:spPr>
          <a:xfrm>
            <a:off x="457200" y="2362200"/>
            <a:ext cx="8229600" cy="3733800"/>
          </a:xfrm>
          <a:solidFill>
            <a:srgbClr val="FFFF99"/>
          </a:solidFill>
        </p:spPr>
        <p:txBody>
          <a:bodyPr>
            <a:normAutofit/>
          </a:bodyPr>
          <a:lstStyle/>
          <a:p>
            <a:pPr lvl="0"/>
            <a:r>
              <a:rPr lang="en-US" sz="3400" b="1" dirty="0" smtClean="0">
                <a:solidFill>
                  <a:srgbClr val="002060"/>
                </a:solidFill>
                <a:latin typeface="Andalus" pitchFamily="18" charset="-78"/>
                <a:cs typeface="Andalus" pitchFamily="18" charset="-78"/>
              </a:rPr>
              <a:t>Rewards are more effective for increasing effort than improving quality of performance, so it is better to use them when there is a clear goal and a clear strategy to follow, as well as when students have the prerequisite skills for completing the task but are not doing so.</a:t>
            </a:r>
          </a:p>
          <a:p>
            <a:pPr lvl="0"/>
            <a:endParaRPr lang="en-US" sz="3200" b="1" dirty="0">
              <a:solidFill>
                <a:srgbClr val="002060"/>
              </a:solidFill>
              <a:latin typeface="Garamond" pitchFamily="18" charset="0"/>
            </a:endParaRPr>
          </a:p>
        </p:txBody>
      </p:sp>
      <p:sp>
        <p:nvSpPr>
          <p:cNvPr id="6" name="Title 5"/>
          <p:cNvSpPr>
            <a:spLocks noGrp="1"/>
          </p:cNvSpPr>
          <p:nvPr>
            <p:ph type="title"/>
          </p:nvPr>
        </p:nvSpPr>
        <p:spPr>
          <a:xfrm>
            <a:off x="152400" y="228600"/>
            <a:ext cx="8839200" cy="1524000"/>
          </a:xfrm>
          <a:solidFill>
            <a:srgbClr val="FFFF99"/>
          </a:solidFill>
        </p:spPr>
        <p:txBody>
          <a:bodyPr>
            <a:noAutofit/>
          </a:bodyPr>
          <a:lstStyle/>
          <a:p>
            <a:pPr algn="ctr"/>
            <a:r>
              <a:rPr lang="en-US" sz="3000" u="sng" dirty="0" smtClean="0">
                <a:solidFill>
                  <a:srgbClr val="002060"/>
                </a:solidFill>
                <a:latin typeface="Garamond" pitchFamily="18" charset="0"/>
              </a:rPr>
              <a:t>ACADEMIC Need 11:</a:t>
            </a:r>
            <a:r>
              <a:rPr lang="en-US" sz="3000" dirty="0" smtClean="0">
                <a:solidFill>
                  <a:srgbClr val="002060"/>
                </a:solidFill>
                <a:latin typeface="Garamond" pitchFamily="18" charset="0"/>
              </a:rPr>
              <a:t/>
            </a:r>
            <a:br>
              <a:rPr lang="en-US" sz="3000" dirty="0" smtClean="0">
                <a:solidFill>
                  <a:srgbClr val="002060"/>
                </a:solidFill>
                <a:latin typeface="Garamond" pitchFamily="18" charset="0"/>
              </a:rPr>
            </a:br>
            <a:r>
              <a:rPr lang="en-US" sz="3000" dirty="0" smtClean="0">
                <a:solidFill>
                  <a:srgbClr val="002060"/>
                </a:solidFill>
                <a:latin typeface="Garamond" pitchFamily="18" charset="0"/>
              </a:rPr>
              <a:t>Receive appropriate rewards for Performance gains</a:t>
            </a:r>
            <a:endParaRPr lang="en-US" sz="3000" dirty="0">
              <a:solidFill>
                <a:srgbClr val="002060"/>
              </a:solidFill>
              <a:latin typeface="Garamond"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slide(fromBottom)">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4"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slide(fromBottom)">
                                      <p:cBhvr>
                                        <p:cTn id="12"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1"/>
          <p:cNvPicPr>
            <a:picLocks noChangeAspect="1" noChangeArrowheads="1"/>
          </p:cNvPicPr>
          <p:nvPr/>
        </p:nvPicPr>
        <p:blipFill>
          <a:blip r:embed="rId2" cstate="print"/>
          <a:srcRect/>
          <a:stretch>
            <a:fillRect/>
          </a:stretch>
        </p:blipFill>
        <p:spPr bwMode="auto">
          <a:xfrm>
            <a:off x="0" y="0"/>
            <a:ext cx="9143999" cy="6857999"/>
          </a:xfrm>
          <a:prstGeom prst="rect">
            <a:avLst/>
          </a:prstGeom>
          <a:noFill/>
          <a:ln w="9525">
            <a:noFill/>
            <a:round/>
            <a:headEnd/>
            <a:tailEnd/>
          </a:ln>
        </p:spPr>
      </p:pic>
      <p:sp>
        <p:nvSpPr>
          <p:cNvPr id="3" name="Content Placeholder 2"/>
          <p:cNvSpPr>
            <a:spLocks noGrp="1"/>
          </p:cNvSpPr>
          <p:nvPr>
            <p:ph idx="1"/>
          </p:nvPr>
        </p:nvSpPr>
        <p:spPr>
          <a:xfrm>
            <a:off x="457200" y="2362200"/>
            <a:ext cx="8229600" cy="2590800"/>
          </a:xfrm>
          <a:solidFill>
            <a:srgbClr val="FFFF99"/>
          </a:solidFill>
        </p:spPr>
        <p:txBody>
          <a:bodyPr>
            <a:normAutofit/>
          </a:bodyPr>
          <a:lstStyle/>
          <a:p>
            <a:pPr lvl="0"/>
            <a:r>
              <a:rPr lang="en-US" sz="4000" b="1" dirty="0" smtClean="0">
                <a:solidFill>
                  <a:srgbClr val="002060"/>
                </a:solidFill>
                <a:latin typeface="Andalus" pitchFamily="18" charset="-78"/>
                <a:cs typeface="Andalus" pitchFamily="18" charset="-78"/>
              </a:rPr>
              <a:t>The creation of a safe learning environment is a prerequisite to helping students meet their academic potential.</a:t>
            </a:r>
          </a:p>
          <a:p>
            <a:pPr lvl="0">
              <a:buNone/>
            </a:pPr>
            <a:endParaRPr lang="en-US" sz="3200" b="1" dirty="0">
              <a:solidFill>
                <a:srgbClr val="002060"/>
              </a:solidFill>
              <a:latin typeface="Garamond" pitchFamily="18" charset="0"/>
            </a:endParaRPr>
          </a:p>
        </p:txBody>
      </p:sp>
      <p:sp>
        <p:nvSpPr>
          <p:cNvPr id="6" name="Title 5"/>
          <p:cNvSpPr>
            <a:spLocks noGrp="1"/>
          </p:cNvSpPr>
          <p:nvPr>
            <p:ph type="title"/>
          </p:nvPr>
        </p:nvSpPr>
        <p:spPr>
          <a:xfrm>
            <a:off x="152400" y="228600"/>
            <a:ext cx="8839200" cy="1524000"/>
          </a:xfrm>
          <a:solidFill>
            <a:srgbClr val="FFFF99"/>
          </a:solidFill>
        </p:spPr>
        <p:txBody>
          <a:bodyPr>
            <a:noAutofit/>
          </a:bodyPr>
          <a:lstStyle/>
          <a:p>
            <a:pPr algn="ctr"/>
            <a:r>
              <a:rPr lang="en-US" sz="3000" u="sng" dirty="0" smtClean="0">
                <a:solidFill>
                  <a:srgbClr val="002060"/>
                </a:solidFill>
                <a:latin typeface="Garamond" pitchFamily="18" charset="0"/>
              </a:rPr>
              <a:t>ACADEMIC Need 12:</a:t>
            </a:r>
            <a:r>
              <a:rPr lang="en-US" sz="3000" dirty="0" smtClean="0">
                <a:solidFill>
                  <a:srgbClr val="002060"/>
                </a:solidFill>
                <a:latin typeface="Garamond" pitchFamily="18" charset="0"/>
              </a:rPr>
              <a:t/>
            </a:r>
            <a:br>
              <a:rPr lang="en-US" sz="3000" dirty="0" smtClean="0">
                <a:solidFill>
                  <a:srgbClr val="002060"/>
                </a:solidFill>
                <a:latin typeface="Garamond" pitchFamily="18" charset="0"/>
              </a:rPr>
            </a:br>
            <a:r>
              <a:rPr lang="en-US" sz="3000" dirty="0" smtClean="0">
                <a:solidFill>
                  <a:srgbClr val="002060"/>
                </a:solidFill>
                <a:latin typeface="Garamond" pitchFamily="18" charset="0"/>
              </a:rPr>
              <a:t>Experience a safe, Well organized learning environment</a:t>
            </a:r>
            <a:endParaRPr lang="en-US" sz="3000" dirty="0">
              <a:solidFill>
                <a:srgbClr val="002060"/>
              </a:solidFill>
              <a:latin typeface="Garamond"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slide(fromBottom)">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4"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slide(fromBottom)">
                                      <p:cBhvr>
                                        <p:cTn id="12"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1"/>
          <p:cNvPicPr>
            <a:picLocks noChangeAspect="1" noChangeArrowheads="1"/>
          </p:cNvPicPr>
          <p:nvPr/>
        </p:nvPicPr>
        <p:blipFill>
          <a:blip r:embed="rId2" cstate="print"/>
          <a:srcRect/>
          <a:stretch>
            <a:fillRect/>
          </a:stretch>
        </p:blipFill>
        <p:spPr bwMode="auto">
          <a:xfrm>
            <a:off x="0" y="0"/>
            <a:ext cx="9143999" cy="6857999"/>
          </a:xfrm>
          <a:prstGeom prst="rect">
            <a:avLst/>
          </a:prstGeom>
          <a:noFill/>
          <a:ln w="9525">
            <a:noFill/>
            <a:round/>
            <a:headEnd/>
            <a:tailEnd/>
          </a:ln>
        </p:spPr>
      </p:pic>
      <p:sp>
        <p:nvSpPr>
          <p:cNvPr id="3" name="Content Placeholder 2"/>
          <p:cNvSpPr>
            <a:spLocks noGrp="1"/>
          </p:cNvSpPr>
          <p:nvPr>
            <p:ph idx="1"/>
          </p:nvPr>
        </p:nvSpPr>
        <p:spPr>
          <a:xfrm>
            <a:off x="457200" y="2057400"/>
            <a:ext cx="8229600" cy="3886200"/>
          </a:xfrm>
          <a:solidFill>
            <a:srgbClr val="FFFF99"/>
          </a:solidFill>
        </p:spPr>
        <p:txBody>
          <a:bodyPr>
            <a:normAutofit fontScale="92500"/>
          </a:bodyPr>
          <a:lstStyle/>
          <a:p>
            <a:pPr lvl="0"/>
            <a:r>
              <a:rPr lang="en-US" sz="3500" b="1" dirty="0" smtClean="0">
                <a:solidFill>
                  <a:srgbClr val="002060"/>
                </a:solidFill>
                <a:latin typeface="Andalus" pitchFamily="18" charset="-78"/>
                <a:cs typeface="Andalus" pitchFamily="18" charset="-78"/>
              </a:rPr>
              <a:t>The most important contribution multiple intelligences theory makes to education is that it stimulates teachers and students to be imaginative in selecting curricula, deciding how the curricula are to be taught or delivered, and determining how student knowledge is to be demonstrated.</a:t>
            </a:r>
          </a:p>
          <a:p>
            <a:pPr lvl="0">
              <a:buNone/>
            </a:pPr>
            <a:endParaRPr lang="en-US" sz="3200" b="1" dirty="0">
              <a:solidFill>
                <a:srgbClr val="002060"/>
              </a:solidFill>
              <a:latin typeface="Garamond" pitchFamily="18" charset="0"/>
            </a:endParaRPr>
          </a:p>
        </p:txBody>
      </p:sp>
      <p:sp>
        <p:nvSpPr>
          <p:cNvPr id="6" name="Title 5"/>
          <p:cNvSpPr>
            <a:spLocks noGrp="1"/>
          </p:cNvSpPr>
          <p:nvPr>
            <p:ph type="title"/>
          </p:nvPr>
        </p:nvSpPr>
        <p:spPr>
          <a:xfrm>
            <a:off x="304800" y="304800"/>
            <a:ext cx="8458200" cy="1066800"/>
          </a:xfrm>
          <a:solidFill>
            <a:srgbClr val="FFFF99"/>
          </a:solidFill>
        </p:spPr>
        <p:txBody>
          <a:bodyPr>
            <a:noAutofit/>
          </a:bodyPr>
          <a:lstStyle/>
          <a:p>
            <a:pPr algn="ctr"/>
            <a:r>
              <a:rPr lang="en-US" sz="3000" dirty="0" smtClean="0">
                <a:solidFill>
                  <a:srgbClr val="002060"/>
                </a:solidFill>
                <a:latin typeface="Garamond" pitchFamily="18" charset="0"/>
              </a:rPr>
              <a:t>Howard Gardner's work on multiple intelligences</a:t>
            </a:r>
            <a:endParaRPr lang="en-US" sz="3000" dirty="0">
              <a:solidFill>
                <a:srgbClr val="002060"/>
              </a:solidFill>
              <a:latin typeface="Garamond"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slide(fromBottom)">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4"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slide(fromBottom)">
                                      <p:cBhvr>
                                        <p:cTn id="12"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1"/>
          <p:cNvPicPr>
            <a:picLocks noChangeAspect="1" noChangeArrowheads="1"/>
          </p:cNvPicPr>
          <p:nvPr/>
        </p:nvPicPr>
        <p:blipFill>
          <a:blip r:embed="rId2" cstate="print"/>
          <a:srcRect/>
          <a:stretch>
            <a:fillRect/>
          </a:stretch>
        </p:blipFill>
        <p:spPr bwMode="auto">
          <a:xfrm>
            <a:off x="0" y="0"/>
            <a:ext cx="9143999" cy="6857999"/>
          </a:xfrm>
          <a:prstGeom prst="rect">
            <a:avLst/>
          </a:prstGeom>
          <a:noFill/>
          <a:ln w="9525">
            <a:noFill/>
            <a:round/>
            <a:headEnd/>
            <a:tailEnd/>
          </a:ln>
        </p:spPr>
      </p:pic>
      <p:sp>
        <p:nvSpPr>
          <p:cNvPr id="3" name="Content Placeholder 2"/>
          <p:cNvSpPr>
            <a:spLocks noGrp="1"/>
          </p:cNvSpPr>
          <p:nvPr>
            <p:ph idx="1"/>
          </p:nvPr>
        </p:nvSpPr>
        <p:spPr>
          <a:xfrm>
            <a:off x="304800" y="1524000"/>
            <a:ext cx="8458200" cy="5029200"/>
          </a:xfrm>
          <a:solidFill>
            <a:srgbClr val="FFFF99"/>
          </a:solidFill>
        </p:spPr>
        <p:txBody>
          <a:bodyPr>
            <a:normAutofit fontScale="40000" lnSpcReduction="20000"/>
          </a:bodyPr>
          <a:lstStyle/>
          <a:p>
            <a:pPr marL="914400" lvl="0" indent="-914400">
              <a:buFont typeface="+mj-lt"/>
              <a:buAutoNum type="arabicPeriod"/>
            </a:pPr>
            <a:r>
              <a:rPr lang="en-US" sz="6100" b="1" dirty="0" smtClean="0">
                <a:solidFill>
                  <a:srgbClr val="002060"/>
                </a:solidFill>
                <a:latin typeface="Andalus" pitchFamily="18" charset="-78"/>
                <a:cs typeface="Andalus" pitchFamily="18" charset="-78"/>
              </a:rPr>
              <a:t>Logical/Mathematical Intelligence:  </a:t>
            </a:r>
            <a:r>
              <a:rPr lang="en-US" sz="6100" dirty="0" smtClean="0">
                <a:solidFill>
                  <a:srgbClr val="002060"/>
                </a:solidFill>
                <a:latin typeface="Andalus" pitchFamily="18" charset="-78"/>
                <a:cs typeface="Andalus" pitchFamily="18" charset="-78"/>
              </a:rPr>
              <a:t>often called scientific thinking, this intelligence deals with inductive and deductive thinking/reasoning, numbers, and the recognition of abstract patterns.</a:t>
            </a:r>
          </a:p>
          <a:p>
            <a:pPr marL="914400" lvl="0" indent="-914400">
              <a:buFont typeface="+mj-lt"/>
              <a:buAutoNum type="arabicPeriod"/>
            </a:pPr>
            <a:r>
              <a:rPr lang="en-US" sz="6100" b="1" dirty="0" smtClean="0">
                <a:solidFill>
                  <a:srgbClr val="002060"/>
                </a:solidFill>
                <a:latin typeface="Andalus" pitchFamily="18" charset="-78"/>
                <a:cs typeface="Andalus" pitchFamily="18" charset="-78"/>
              </a:rPr>
              <a:t>Visual/Spatial Intelligence:  </a:t>
            </a:r>
            <a:r>
              <a:rPr lang="en-US" sz="6100" dirty="0" smtClean="0">
                <a:solidFill>
                  <a:srgbClr val="002060"/>
                </a:solidFill>
                <a:latin typeface="Andalus" pitchFamily="18" charset="-78"/>
                <a:cs typeface="Andalus" pitchFamily="18" charset="-78"/>
              </a:rPr>
              <a:t>this intelligence, which relies on the sense of sight and being able to visualize an object, includes the ability to create internal mental images and pictures.</a:t>
            </a:r>
          </a:p>
          <a:p>
            <a:pPr marL="914400" lvl="0" indent="-914400">
              <a:buFont typeface="+mj-lt"/>
              <a:buAutoNum type="arabicPeriod"/>
            </a:pPr>
            <a:r>
              <a:rPr lang="en-US" sz="6100" b="1" dirty="0" smtClean="0">
                <a:solidFill>
                  <a:srgbClr val="002060"/>
                </a:solidFill>
                <a:latin typeface="Andalus" pitchFamily="18" charset="-78"/>
                <a:cs typeface="Andalus" pitchFamily="18" charset="-78"/>
              </a:rPr>
              <a:t>Bodily/Kinesthetic Intelligence:  </a:t>
            </a:r>
            <a:r>
              <a:rPr lang="en-US" sz="6100" dirty="0" smtClean="0">
                <a:solidFill>
                  <a:srgbClr val="002060"/>
                </a:solidFill>
                <a:latin typeface="Andalus" pitchFamily="18" charset="-78"/>
                <a:cs typeface="Andalus" pitchFamily="18" charset="-78"/>
              </a:rPr>
              <a:t>this intelligence is related to physical movement and the knowings and wisdom of the body, including the brain’s motor cortex, which controls bodily motion.</a:t>
            </a:r>
          </a:p>
          <a:p>
            <a:pPr marL="914400" lvl="0" indent="-914400">
              <a:buFont typeface="+mj-lt"/>
              <a:buAutoNum type="arabicPeriod"/>
            </a:pPr>
            <a:r>
              <a:rPr lang="en-US" sz="6100" b="1" dirty="0" smtClean="0">
                <a:solidFill>
                  <a:srgbClr val="002060"/>
                </a:solidFill>
                <a:latin typeface="Andalus" pitchFamily="18" charset="-78"/>
                <a:cs typeface="Andalus" pitchFamily="18" charset="-78"/>
              </a:rPr>
              <a:t>Musical/Rhythmic Intelligence:  </a:t>
            </a:r>
            <a:r>
              <a:rPr lang="en-US" sz="6100" dirty="0" smtClean="0">
                <a:solidFill>
                  <a:srgbClr val="002060"/>
                </a:solidFill>
                <a:latin typeface="Andalus" pitchFamily="18" charset="-78"/>
                <a:cs typeface="Andalus" pitchFamily="18" charset="-78"/>
              </a:rPr>
              <a:t>this intelligence is based on the recognition of tonal patterns, including various environmental sounds, and on a sensitivity to rhythm and beats.</a:t>
            </a:r>
          </a:p>
          <a:p>
            <a:pPr lvl="0">
              <a:buNone/>
            </a:pPr>
            <a:endParaRPr lang="en-US" sz="3200" b="1" dirty="0">
              <a:solidFill>
                <a:srgbClr val="002060"/>
              </a:solidFill>
              <a:latin typeface="Garamond" pitchFamily="18" charset="0"/>
            </a:endParaRPr>
          </a:p>
        </p:txBody>
      </p:sp>
      <p:sp>
        <p:nvSpPr>
          <p:cNvPr id="6" name="Title 5"/>
          <p:cNvSpPr>
            <a:spLocks noGrp="1"/>
          </p:cNvSpPr>
          <p:nvPr>
            <p:ph type="title"/>
          </p:nvPr>
        </p:nvSpPr>
        <p:spPr>
          <a:xfrm>
            <a:off x="304800" y="228600"/>
            <a:ext cx="8458200" cy="1066800"/>
          </a:xfrm>
          <a:solidFill>
            <a:srgbClr val="FFFF99"/>
          </a:solidFill>
        </p:spPr>
        <p:txBody>
          <a:bodyPr>
            <a:noAutofit/>
          </a:bodyPr>
          <a:lstStyle/>
          <a:p>
            <a:pPr algn="ctr"/>
            <a:r>
              <a:rPr lang="en-US" sz="3000" dirty="0" smtClean="0">
                <a:solidFill>
                  <a:srgbClr val="002060"/>
                </a:solidFill>
                <a:latin typeface="Garamond" pitchFamily="18" charset="0"/>
              </a:rPr>
              <a:t>multiple intelligences:</a:t>
            </a:r>
            <a:br>
              <a:rPr lang="en-US" sz="3000" dirty="0" smtClean="0">
                <a:solidFill>
                  <a:srgbClr val="002060"/>
                </a:solidFill>
                <a:latin typeface="Garamond" pitchFamily="18" charset="0"/>
              </a:rPr>
            </a:br>
            <a:r>
              <a:rPr lang="en-US" sz="3000" dirty="0" smtClean="0">
                <a:solidFill>
                  <a:srgbClr val="002060"/>
                </a:solidFill>
                <a:latin typeface="Garamond" pitchFamily="18" charset="0"/>
              </a:rPr>
              <a:t>Eight ways of knowing</a:t>
            </a:r>
            <a:endParaRPr lang="en-US" sz="3000" dirty="0">
              <a:solidFill>
                <a:srgbClr val="002060"/>
              </a:solidFill>
              <a:latin typeface="Garamond"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slide(fromBottom)">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4"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slide(fromBottom)">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2" presetClass="entr" presetSubtype="4" fill="hold"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slide(fromBottom)">
                                      <p:cBhvr>
                                        <p:cTn id="17" dur="500"/>
                                        <p:tgtEl>
                                          <p:spTgt spid="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2" presetClass="entr" presetSubtype="4" fill="hold" nodeType="click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slide(fromBottom)">
                                      <p:cBhvr>
                                        <p:cTn id="22" dur="500"/>
                                        <p:tgtEl>
                                          <p:spTgt spid="3">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2" presetClass="entr" presetSubtype="4" fill="hold" nodeType="click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Effect transition="in" filter="slide(fromBottom)">
                                      <p:cBhvr>
                                        <p:cTn id="27"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pic>
        <p:nvPicPr>
          <p:cNvPr id="4" name="Picture 1"/>
          <p:cNvPicPr>
            <a:picLocks noChangeAspect="1" noChangeArrowheads="1"/>
          </p:cNvPicPr>
          <p:nvPr/>
        </p:nvPicPr>
        <p:blipFill>
          <a:blip r:embed="rId2" cstate="print"/>
          <a:srcRect/>
          <a:stretch>
            <a:fillRect/>
          </a:stretch>
        </p:blipFill>
        <p:spPr bwMode="auto">
          <a:xfrm>
            <a:off x="0" y="1"/>
            <a:ext cx="9143999" cy="6857999"/>
          </a:xfrm>
          <a:prstGeom prst="rect">
            <a:avLst/>
          </a:prstGeom>
          <a:noFill/>
          <a:ln w="9525">
            <a:noFill/>
            <a:round/>
            <a:headEnd/>
            <a:tailEnd/>
          </a:ln>
        </p:spPr>
      </p:pic>
      <p:sp>
        <p:nvSpPr>
          <p:cNvPr id="10" name="Subtitle 2"/>
          <p:cNvSpPr txBox="1">
            <a:spLocks/>
          </p:cNvSpPr>
          <p:nvPr/>
        </p:nvSpPr>
        <p:spPr>
          <a:xfrm>
            <a:off x="304800" y="304800"/>
            <a:ext cx="8610600" cy="6324600"/>
          </a:xfrm>
          <a:prstGeom prst="rect">
            <a:avLst/>
          </a:prstGeom>
          <a:solidFill>
            <a:srgbClr val="FFFF99"/>
          </a:solidFill>
        </p:spPr>
        <p:txBody>
          <a:bodyPr vert="horz" lIns="45720" tIns="0" rIns="45720" bIns="0">
            <a:normAutofit fontScale="92500" lnSpcReduction="10000"/>
          </a:bodyPr>
          <a:lstStyle/>
          <a:p>
            <a:pPr marL="514350" marR="0" lvl="0" indent="-457200" algn="r" defTabSz="914400" rtl="0" eaLnBrk="1" fontAlgn="auto" latinLnBrk="0" hangingPunct="1">
              <a:lnSpc>
                <a:spcPct val="100000"/>
              </a:lnSpc>
              <a:spcBef>
                <a:spcPts val="600"/>
              </a:spcBef>
              <a:spcAft>
                <a:spcPts val="0"/>
              </a:spcAft>
              <a:buClr>
                <a:schemeClr val="tx2"/>
              </a:buClr>
              <a:buSzPct val="73000"/>
              <a:buFont typeface="Arial" pitchFamily="34" charset="0"/>
              <a:buChar char="•"/>
              <a:tabLst/>
              <a:defRPr/>
            </a:pPr>
            <a:endParaRPr kumimoji="0" lang="en-US" sz="2400" b="1" i="0" u="none" strike="noStrike" kern="1200" cap="none" spc="0" normalizeH="0" baseline="0" noProof="0" dirty="0" smtClean="0">
              <a:ln>
                <a:noFill/>
              </a:ln>
              <a:solidFill>
                <a:schemeClr val="bg2">
                  <a:lumMod val="50000"/>
                </a:schemeClr>
              </a:solidFill>
              <a:effectLst/>
              <a:uLnTx/>
              <a:uFillTx/>
              <a:latin typeface="Garamond" pitchFamily="18" charset="0"/>
              <a:ea typeface="Calibri"/>
              <a:cs typeface="Times New Roman"/>
            </a:endParaRPr>
          </a:p>
          <a:p>
            <a:pPr lvl="1">
              <a:buFont typeface="Arial" pitchFamily="34" charset="0"/>
              <a:buChar char="•"/>
            </a:pPr>
            <a:r>
              <a:rPr lang="en-US" sz="2600" b="1" dirty="0" smtClean="0">
                <a:solidFill>
                  <a:srgbClr val="002060"/>
                </a:solidFill>
                <a:latin typeface="Andalus" pitchFamily="18" charset="-78"/>
                <a:cs typeface="Andalus" pitchFamily="18" charset="-78"/>
              </a:rPr>
              <a:t>Effectively planned, well-paced, relevant, and interesting instruction is a key aspect of effective classroom management.  </a:t>
            </a:r>
          </a:p>
          <a:p>
            <a:pPr lvl="1">
              <a:buFont typeface="Arial" pitchFamily="34" charset="0"/>
              <a:buChar char="•"/>
            </a:pPr>
            <a:endParaRPr lang="en-US" sz="2600" b="1" dirty="0" smtClean="0">
              <a:solidFill>
                <a:srgbClr val="002060"/>
              </a:solidFill>
              <a:latin typeface="Andalus" pitchFamily="18" charset="-78"/>
              <a:cs typeface="Andalus" pitchFamily="18" charset="-78"/>
            </a:endParaRPr>
          </a:p>
          <a:p>
            <a:pPr lvl="1">
              <a:buFont typeface="Arial" pitchFamily="34" charset="0"/>
              <a:buChar char="•"/>
            </a:pPr>
            <a:r>
              <a:rPr lang="en-US" sz="2600" b="1" dirty="0" smtClean="0">
                <a:solidFill>
                  <a:srgbClr val="002060"/>
                </a:solidFill>
                <a:latin typeface="Andalus" pitchFamily="18" charset="-78"/>
                <a:cs typeface="Andalus" pitchFamily="18" charset="-78"/>
              </a:rPr>
              <a:t>For schools to be positive, supportive communities in which students feel respected and valued, instructional methods and content must meet students’ academic needs. </a:t>
            </a:r>
          </a:p>
          <a:p>
            <a:pPr lvl="1">
              <a:buFont typeface="Arial" pitchFamily="34" charset="0"/>
              <a:buChar char="•"/>
            </a:pPr>
            <a:endParaRPr lang="en-US" sz="2600" b="1" dirty="0" smtClean="0">
              <a:solidFill>
                <a:srgbClr val="002060"/>
              </a:solidFill>
              <a:latin typeface="Andalus" pitchFamily="18" charset="-78"/>
              <a:cs typeface="Andalus" pitchFamily="18" charset="-78"/>
            </a:endParaRPr>
          </a:p>
          <a:p>
            <a:pPr lvl="1">
              <a:buFont typeface="Arial" pitchFamily="34" charset="0"/>
              <a:buChar char="•"/>
            </a:pPr>
            <a:r>
              <a:rPr lang="en-US" sz="2600" b="1" dirty="0" smtClean="0">
                <a:solidFill>
                  <a:srgbClr val="002060"/>
                </a:solidFill>
                <a:latin typeface="Andalus" pitchFamily="18" charset="-78"/>
                <a:cs typeface="Andalus" pitchFamily="18" charset="-78"/>
              </a:rPr>
              <a:t>Students’ unproductive behavior and failure can often be traced to failure to create an educational environment conducive to learning.</a:t>
            </a:r>
          </a:p>
          <a:p>
            <a:pPr lvl="1">
              <a:buFont typeface="Arial" pitchFamily="34" charset="0"/>
              <a:buChar char="•"/>
            </a:pPr>
            <a:endParaRPr lang="en-US" sz="2600" b="1" dirty="0" smtClean="0">
              <a:solidFill>
                <a:srgbClr val="002060"/>
              </a:solidFill>
              <a:latin typeface="Andalus" pitchFamily="18" charset="-78"/>
              <a:cs typeface="Andalus" pitchFamily="18" charset="-78"/>
            </a:endParaRPr>
          </a:p>
          <a:p>
            <a:pPr lvl="1">
              <a:buFont typeface="Arial" pitchFamily="34" charset="0"/>
              <a:buChar char="•"/>
            </a:pPr>
            <a:r>
              <a:rPr lang="en-US" sz="2600" b="1" dirty="0" smtClean="0">
                <a:solidFill>
                  <a:srgbClr val="002060"/>
                </a:solidFill>
                <a:latin typeface="Andalus" pitchFamily="18" charset="-78"/>
                <a:cs typeface="Andalus" pitchFamily="18" charset="-78"/>
              </a:rPr>
              <a:t>Students vary in the type of classroom structure and instruction that best facilitate their learning.</a:t>
            </a:r>
          </a:p>
          <a:p>
            <a:pPr lvl="1">
              <a:buFont typeface="Arial" pitchFamily="34" charset="0"/>
              <a:buChar char="•"/>
            </a:pPr>
            <a:endParaRPr lang="en-US" sz="2600" b="1" dirty="0" smtClean="0">
              <a:solidFill>
                <a:srgbClr val="002060"/>
              </a:solidFill>
              <a:latin typeface="Andalus" pitchFamily="18" charset="-78"/>
              <a:cs typeface="Andalus" pitchFamily="18" charset="-78"/>
            </a:endParaRPr>
          </a:p>
          <a:p>
            <a:pPr lvl="1">
              <a:buFont typeface="Arial" pitchFamily="34" charset="0"/>
              <a:buChar char="•"/>
            </a:pPr>
            <a:r>
              <a:rPr lang="en-US" sz="2600" b="1" dirty="0" smtClean="0">
                <a:solidFill>
                  <a:srgbClr val="002060"/>
                </a:solidFill>
                <a:latin typeface="Andalus" pitchFamily="18" charset="-78"/>
                <a:cs typeface="Andalus" pitchFamily="18" charset="-78"/>
              </a:rPr>
              <a:t>Understanding the instructional needs of an individual student or group of students provides teachers with information essential for creating a positive learning environment.</a:t>
            </a:r>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nodeType="clickEffect">
                                  <p:stCondLst>
                                    <p:cond delay="0"/>
                                  </p:stCondLst>
                                  <p:childTnLst>
                                    <p:set>
                                      <p:cBhvr>
                                        <p:cTn id="6" dur="1" fill="hold">
                                          <p:stCondLst>
                                            <p:cond delay="0"/>
                                          </p:stCondLst>
                                        </p:cTn>
                                        <p:tgtEl>
                                          <p:spTgt spid="10">
                                            <p:txEl>
                                              <p:pRg st="1" end="1"/>
                                            </p:txEl>
                                          </p:spTgt>
                                        </p:tgtEl>
                                        <p:attrNameLst>
                                          <p:attrName>style.visibility</p:attrName>
                                        </p:attrNameLst>
                                      </p:cBhvr>
                                      <p:to>
                                        <p:strVal val="visible"/>
                                      </p:to>
                                    </p:set>
                                    <p:animEffect transition="in" filter="slide(fromBottom)">
                                      <p:cBhvr>
                                        <p:cTn id="7" dur="500"/>
                                        <p:tgtEl>
                                          <p:spTgt spid="10">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4" fill="hold" nodeType="clickEffect">
                                  <p:stCondLst>
                                    <p:cond delay="0"/>
                                  </p:stCondLst>
                                  <p:childTnLst>
                                    <p:set>
                                      <p:cBhvr>
                                        <p:cTn id="11" dur="1" fill="hold">
                                          <p:stCondLst>
                                            <p:cond delay="0"/>
                                          </p:stCondLst>
                                        </p:cTn>
                                        <p:tgtEl>
                                          <p:spTgt spid="10">
                                            <p:txEl>
                                              <p:pRg st="3" end="3"/>
                                            </p:txEl>
                                          </p:spTgt>
                                        </p:tgtEl>
                                        <p:attrNameLst>
                                          <p:attrName>style.visibility</p:attrName>
                                        </p:attrNameLst>
                                      </p:cBhvr>
                                      <p:to>
                                        <p:strVal val="visible"/>
                                      </p:to>
                                    </p:set>
                                    <p:animEffect transition="in" filter="slide(fromBottom)">
                                      <p:cBhvr>
                                        <p:cTn id="12" dur="500"/>
                                        <p:tgtEl>
                                          <p:spTgt spid="10">
                                            <p:txEl>
                                              <p:pRg st="3" end="3"/>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2" presetClass="entr" presetSubtype="4" fill="hold" nodeType="clickEffect">
                                  <p:stCondLst>
                                    <p:cond delay="0"/>
                                  </p:stCondLst>
                                  <p:childTnLst>
                                    <p:set>
                                      <p:cBhvr>
                                        <p:cTn id="16" dur="1" fill="hold">
                                          <p:stCondLst>
                                            <p:cond delay="0"/>
                                          </p:stCondLst>
                                        </p:cTn>
                                        <p:tgtEl>
                                          <p:spTgt spid="10">
                                            <p:txEl>
                                              <p:pRg st="5" end="5"/>
                                            </p:txEl>
                                          </p:spTgt>
                                        </p:tgtEl>
                                        <p:attrNameLst>
                                          <p:attrName>style.visibility</p:attrName>
                                        </p:attrNameLst>
                                      </p:cBhvr>
                                      <p:to>
                                        <p:strVal val="visible"/>
                                      </p:to>
                                    </p:set>
                                    <p:animEffect transition="in" filter="slide(fromBottom)">
                                      <p:cBhvr>
                                        <p:cTn id="17" dur="500"/>
                                        <p:tgtEl>
                                          <p:spTgt spid="10">
                                            <p:txEl>
                                              <p:pRg st="5" end="5"/>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2" presetClass="entr" presetSubtype="4" fill="hold" nodeType="clickEffect">
                                  <p:stCondLst>
                                    <p:cond delay="0"/>
                                  </p:stCondLst>
                                  <p:childTnLst>
                                    <p:set>
                                      <p:cBhvr>
                                        <p:cTn id="21" dur="1" fill="hold">
                                          <p:stCondLst>
                                            <p:cond delay="0"/>
                                          </p:stCondLst>
                                        </p:cTn>
                                        <p:tgtEl>
                                          <p:spTgt spid="10">
                                            <p:txEl>
                                              <p:pRg st="7" end="7"/>
                                            </p:txEl>
                                          </p:spTgt>
                                        </p:tgtEl>
                                        <p:attrNameLst>
                                          <p:attrName>style.visibility</p:attrName>
                                        </p:attrNameLst>
                                      </p:cBhvr>
                                      <p:to>
                                        <p:strVal val="visible"/>
                                      </p:to>
                                    </p:set>
                                    <p:animEffect transition="in" filter="slide(fromBottom)">
                                      <p:cBhvr>
                                        <p:cTn id="22" dur="500"/>
                                        <p:tgtEl>
                                          <p:spTgt spid="10">
                                            <p:txEl>
                                              <p:pRg st="7" end="7"/>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2" presetClass="entr" presetSubtype="4" fill="hold" nodeType="clickEffect">
                                  <p:stCondLst>
                                    <p:cond delay="0"/>
                                  </p:stCondLst>
                                  <p:childTnLst>
                                    <p:set>
                                      <p:cBhvr>
                                        <p:cTn id="26" dur="1" fill="hold">
                                          <p:stCondLst>
                                            <p:cond delay="0"/>
                                          </p:stCondLst>
                                        </p:cTn>
                                        <p:tgtEl>
                                          <p:spTgt spid="10">
                                            <p:txEl>
                                              <p:pRg st="9" end="9"/>
                                            </p:txEl>
                                          </p:spTgt>
                                        </p:tgtEl>
                                        <p:attrNameLst>
                                          <p:attrName>style.visibility</p:attrName>
                                        </p:attrNameLst>
                                      </p:cBhvr>
                                      <p:to>
                                        <p:strVal val="visible"/>
                                      </p:to>
                                    </p:set>
                                    <p:animEffect transition="in" filter="slide(fromBottom)">
                                      <p:cBhvr>
                                        <p:cTn id="27" dur="500"/>
                                        <p:tgtEl>
                                          <p:spTgt spid="10">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1"/>
          <p:cNvPicPr>
            <a:picLocks noChangeAspect="1" noChangeArrowheads="1"/>
          </p:cNvPicPr>
          <p:nvPr/>
        </p:nvPicPr>
        <p:blipFill>
          <a:blip r:embed="rId2" cstate="print"/>
          <a:srcRect/>
          <a:stretch>
            <a:fillRect/>
          </a:stretch>
        </p:blipFill>
        <p:spPr bwMode="auto">
          <a:xfrm>
            <a:off x="0" y="0"/>
            <a:ext cx="9143999" cy="6857999"/>
          </a:xfrm>
          <a:prstGeom prst="rect">
            <a:avLst/>
          </a:prstGeom>
          <a:noFill/>
          <a:ln w="9525">
            <a:noFill/>
            <a:round/>
            <a:headEnd/>
            <a:tailEnd/>
          </a:ln>
        </p:spPr>
      </p:pic>
      <p:sp>
        <p:nvSpPr>
          <p:cNvPr id="3" name="Content Placeholder 2"/>
          <p:cNvSpPr>
            <a:spLocks noGrp="1"/>
          </p:cNvSpPr>
          <p:nvPr>
            <p:ph idx="1"/>
          </p:nvPr>
        </p:nvSpPr>
        <p:spPr>
          <a:xfrm>
            <a:off x="533400" y="1752600"/>
            <a:ext cx="8153400" cy="4876800"/>
          </a:xfrm>
          <a:solidFill>
            <a:srgbClr val="FFFF99"/>
          </a:solidFill>
        </p:spPr>
        <p:txBody>
          <a:bodyPr>
            <a:normAutofit fontScale="85000" lnSpcReduction="20000"/>
          </a:bodyPr>
          <a:lstStyle/>
          <a:p>
            <a:pPr marL="514350" lvl="0" indent="-514350">
              <a:buFont typeface="+mj-lt"/>
              <a:buAutoNum type="arabicPeriod" startAt="5"/>
            </a:pPr>
            <a:r>
              <a:rPr lang="en-US" sz="3200" b="1" dirty="0" smtClean="0">
                <a:solidFill>
                  <a:srgbClr val="002060"/>
                </a:solidFill>
                <a:latin typeface="Garamond" pitchFamily="18" charset="0"/>
              </a:rPr>
              <a:t>Naturalist Intelligence:  </a:t>
            </a:r>
            <a:r>
              <a:rPr lang="en-US" sz="3200" dirty="0" smtClean="0">
                <a:solidFill>
                  <a:srgbClr val="002060"/>
                </a:solidFill>
                <a:latin typeface="Garamond" pitchFamily="18" charset="0"/>
              </a:rPr>
              <a:t>this intelligence deals with the recognition, appreciation, and understanding of the flora and fauna of the natural world.</a:t>
            </a:r>
          </a:p>
          <a:p>
            <a:pPr marL="514350" lvl="0" indent="-514350">
              <a:buFont typeface="+mj-lt"/>
              <a:buAutoNum type="arabicPeriod" startAt="5"/>
            </a:pPr>
            <a:r>
              <a:rPr lang="en-US" sz="3200" b="1" dirty="0" smtClean="0">
                <a:solidFill>
                  <a:srgbClr val="002060"/>
                </a:solidFill>
                <a:latin typeface="Garamond" pitchFamily="18" charset="0"/>
              </a:rPr>
              <a:t>Interpersonal Intelligence:  </a:t>
            </a:r>
            <a:r>
              <a:rPr lang="en-US" sz="3200" dirty="0" smtClean="0">
                <a:solidFill>
                  <a:srgbClr val="002060"/>
                </a:solidFill>
                <a:latin typeface="Garamond" pitchFamily="18" charset="0"/>
              </a:rPr>
              <a:t>this intelligence operates primarily through person-to-person relationships and communication.</a:t>
            </a:r>
          </a:p>
          <a:p>
            <a:pPr marL="514350" lvl="0" indent="-514350">
              <a:buFont typeface="+mj-lt"/>
              <a:buAutoNum type="arabicPeriod" startAt="5"/>
            </a:pPr>
            <a:r>
              <a:rPr lang="en-US" sz="3200" b="1" dirty="0" smtClean="0">
                <a:solidFill>
                  <a:srgbClr val="002060"/>
                </a:solidFill>
                <a:latin typeface="Garamond" pitchFamily="18" charset="0"/>
              </a:rPr>
              <a:t>Intrapersonal Intelligence:  </a:t>
            </a:r>
            <a:r>
              <a:rPr lang="en-US" sz="3200" dirty="0" smtClean="0">
                <a:solidFill>
                  <a:srgbClr val="002060"/>
                </a:solidFill>
                <a:latin typeface="Garamond" pitchFamily="18" charset="0"/>
              </a:rPr>
              <a:t>this intelligence relates to inner states of being, self-reflection, metacognition (thinking about thinking), and awareness of spiritual realities.</a:t>
            </a:r>
          </a:p>
          <a:p>
            <a:pPr marL="514350" lvl="0" indent="-514350">
              <a:buFont typeface="+mj-lt"/>
              <a:buAutoNum type="arabicPeriod" startAt="5"/>
            </a:pPr>
            <a:r>
              <a:rPr lang="en-US" sz="3200" b="1" dirty="0" smtClean="0">
                <a:solidFill>
                  <a:srgbClr val="002060"/>
                </a:solidFill>
                <a:latin typeface="Garamond" pitchFamily="18" charset="0"/>
              </a:rPr>
              <a:t>Verbal/Linguistic Intelligence:  </a:t>
            </a:r>
            <a:r>
              <a:rPr lang="en-US" sz="3200" dirty="0" smtClean="0">
                <a:solidFill>
                  <a:srgbClr val="002060"/>
                </a:solidFill>
                <a:latin typeface="Garamond" pitchFamily="18" charset="0"/>
              </a:rPr>
              <a:t>this intelligence, which is related to words and language – written and spoken – dominates most Western educational systems.</a:t>
            </a:r>
          </a:p>
          <a:p>
            <a:pPr marL="514350" lvl="0" indent="-514350">
              <a:buNone/>
            </a:pPr>
            <a:endParaRPr lang="en-US" sz="3200" b="1" dirty="0">
              <a:solidFill>
                <a:srgbClr val="002060"/>
              </a:solidFill>
              <a:latin typeface="Garamond" pitchFamily="18" charset="0"/>
            </a:endParaRPr>
          </a:p>
        </p:txBody>
      </p:sp>
      <p:sp>
        <p:nvSpPr>
          <p:cNvPr id="6" name="Title 5"/>
          <p:cNvSpPr>
            <a:spLocks noGrp="1"/>
          </p:cNvSpPr>
          <p:nvPr>
            <p:ph type="title"/>
          </p:nvPr>
        </p:nvSpPr>
        <p:spPr>
          <a:xfrm>
            <a:off x="304800" y="304800"/>
            <a:ext cx="8458200" cy="1066800"/>
          </a:xfrm>
          <a:solidFill>
            <a:srgbClr val="FFFF99"/>
          </a:solidFill>
        </p:spPr>
        <p:txBody>
          <a:bodyPr>
            <a:noAutofit/>
          </a:bodyPr>
          <a:lstStyle/>
          <a:p>
            <a:pPr algn="ctr"/>
            <a:r>
              <a:rPr lang="en-US" sz="3000" dirty="0" smtClean="0">
                <a:solidFill>
                  <a:srgbClr val="002060"/>
                </a:solidFill>
                <a:latin typeface="Garamond" pitchFamily="18" charset="0"/>
              </a:rPr>
              <a:t>multiple intelligences:</a:t>
            </a:r>
            <a:br>
              <a:rPr lang="en-US" sz="3000" dirty="0" smtClean="0">
                <a:solidFill>
                  <a:srgbClr val="002060"/>
                </a:solidFill>
                <a:latin typeface="Garamond" pitchFamily="18" charset="0"/>
              </a:rPr>
            </a:br>
            <a:r>
              <a:rPr lang="en-US" sz="3000" dirty="0" smtClean="0">
                <a:solidFill>
                  <a:srgbClr val="002060"/>
                </a:solidFill>
                <a:latin typeface="Garamond" pitchFamily="18" charset="0"/>
              </a:rPr>
              <a:t>Eight ways of knowing</a:t>
            </a:r>
            <a:endParaRPr lang="en-US" sz="3000" dirty="0">
              <a:solidFill>
                <a:srgbClr val="002060"/>
              </a:solidFill>
              <a:latin typeface="Garamond"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slide(fromBottom)">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4"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slide(fromBottom)">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2" presetClass="entr" presetSubtype="4" fill="hold"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slide(fromBottom)">
                                      <p:cBhvr>
                                        <p:cTn id="17" dur="500"/>
                                        <p:tgtEl>
                                          <p:spTgt spid="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2" presetClass="entr" presetSubtype="4" fill="hold" nodeType="click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slide(fromBottom)">
                                      <p:cBhvr>
                                        <p:cTn id="22" dur="500"/>
                                        <p:tgtEl>
                                          <p:spTgt spid="3">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2" presetClass="entr" presetSubtype="4" fill="hold" nodeType="click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Effect transition="in" filter="slide(fromBottom)">
                                      <p:cBhvr>
                                        <p:cTn id="27"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1"/>
          <p:cNvPicPr>
            <a:picLocks noChangeAspect="1" noChangeArrowheads="1"/>
          </p:cNvPicPr>
          <p:nvPr/>
        </p:nvPicPr>
        <p:blipFill>
          <a:blip r:embed="rId2" cstate="print"/>
          <a:srcRect/>
          <a:stretch>
            <a:fillRect/>
          </a:stretch>
        </p:blipFill>
        <p:spPr bwMode="auto">
          <a:xfrm>
            <a:off x="0" y="1"/>
            <a:ext cx="9143999" cy="6857999"/>
          </a:xfrm>
          <a:prstGeom prst="rect">
            <a:avLst/>
          </a:prstGeom>
          <a:noFill/>
          <a:ln w="9525">
            <a:noFill/>
            <a:round/>
            <a:headEnd/>
            <a:tailEnd/>
          </a:ln>
        </p:spPr>
      </p:pic>
      <p:sp>
        <p:nvSpPr>
          <p:cNvPr id="7" name="Subtitle 2"/>
          <p:cNvSpPr txBox="1">
            <a:spLocks/>
          </p:cNvSpPr>
          <p:nvPr/>
        </p:nvSpPr>
        <p:spPr>
          <a:xfrm>
            <a:off x="228600" y="1905000"/>
            <a:ext cx="8610600" cy="4343400"/>
          </a:xfrm>
          <a:prstGeom prst="rect">
            <a:avLst/>
          </a:prstGeom>
          <a:solidFill>
            <a:srgbClr val="FFFF99"/>
          </a:solidFill>
        </p:spPr>
        <p:txBody>
          <a:bodyPr vert="horz" lIns="45720" tIns="0" rIns="45720" bIns="0">
            <a:normAutofit/>
          </a:bodyPr>
          <a:lstStyle/>
          <a:p>
            <a:pPr lvl="1"/>
            <a:r>
              <a:rPr lang="en-US" sz="3000" b="1" dirty="0" smtClean="0">
                <a:solidFill>
                  <a:srgbClr val="002060"/>
                </a:solidFill>
                <a:latin typeface="Andalus" pitchFamily="18" charset="-78"/>
                <a:cs typeface="Andalus" pitchFamily="18" charset="-78"/>
              </a:rPr>
              <a:t>The extent to which people become actively and productively involved in an activity is based on:</a:t>
            </a:r>
          </a:p>
          <a:p>
            <a:pPr lvl="1"/>
            <a:endParaRPr lang="en-US" sz="2400" b="1" dirty="0" smtClean="0">
              <a:solidFill>
                <a:srgbClr val="002060"/>
              </a:solidFill>
              <a:latin typeface="Andalus" pitchFamily="18" charset="-78"/>
              <a:cs typeface="Andalus" pitchFamily="18" charset="-78"/>
            </a:endParaRPr>
          </a:p>
          <a:p>
            <a:pPr marL="1371600" lvl="2" indent="-457200">
              <a:buFont typeface="+mj-lt"/>
              <a:buAutoNum type="arabicPeriod"/>
            </a:pPr>
            <a:r>
              <a:rPr lang="en-US" sz="2800" b="1" dirty="0" smtClean="0">
                <a:solidFill>
                  <a:srgbClr val="002060"/>
                </a:solidFill>
                <a:latin typeface="Andalus" pitchFamily="18" charset="-78"/>
                <a:cs typeface="Andalus" pitchFamily="18" charset="-78"/>
              </a:rPr>
              <a:t> Whether they believe they can be successful at the task</a:t>
            </a:r>
          </a:p>
          <a:p>
            <a:pPr marL="1371600" lvl="2" indent="-457200">
              <a:buFont typeface="+mj-lt"/>
              <a:buAutoNum type="arabicPeriod"/>
            </a:pPr>
            <a:r>
              <a:rPr lang="en-US" sz="2800" b="1" dirty="0" smtClean="0">
                <a:solidFill>
                  <a:srgbClr val="002060"/>
                </a:solidFill>
                <a:latin typeface="Andalus" pitchFamily="18" charset="-78"/>
                <a:cs typeface="Andalus" pitchFamily="18" charset="-78"/>
              </a:rPr>
              <a:t>The degree to which they value the rewards associated with successful task completion</a:t>
            </a:r>
          </a:p>
          <a:p>
            <a:pPr marL="1371600" lvl="2" indent="-457200">
              <a:buFont typeface="+mj-lt"/>
              <a:buAutoNum type="arabicPeriod"/>
            </a:pPr>
            <a:r>
              <a:rPr lang="en-US" sz="2800" b="1" dirty="0" smtClean="0">
                <a:solidFill>
                  <a:srgbClr val="002060"/>
                </a:solidFill>
                <a:latin typeface="Andalus" pitchFamily="18" charset="-78"/>
                <a:cs typeface="Andalus" pitchFamily="18" charset="-78"/>
              </a:rPr>
              <a:t>Climate or the quality of relationships within the task setting during the time the people are engaged in a task</a:t>
            </a:r>
            <a:endParaRPr lang="en-US" sz="2800" b="1" dirty="0">
              <a:solidFill>
                <a:srgbClr val="002060"/>
              </a:solidFill>
              <a:latin typeface="Andalus" pitchFamily="18" charset="-78"/>
              <a:cs typeface="Andalus" pitchFamily="18" charset="-78"/>
            </a:endParaRPr>
          </a:p>
        </p:txBody>
      </p:sp>
      <p:sp>
        <p:nvSpPr>
          <p:cNvPr id="9" name="Title 4"/>
          <p:cNvSpPr>
            <a:spLocks noGrp="1"/>
          </p:cNvSpPr>
          <p:nvPr>
            <p:ph type="title"/>
          </p:nvPr>
        </p:nvSpPr>
        <p:spPr>
          <a:xfrm>
            <a:off x="304800" y="228600"/>
            <a:ext cx="8610600" cy="1066800"/>
          </a:xfrm>
          <a:solidFill>
            <a:srgbClr val="FFFF99"/>
          </a:solidFill>
          <a:ln>
            <a:solidFill>
              <a:schemeClr val="accent1"/>
            </a:solidFill>
          </a:ln>
        </p:spPr>
        <p:txBody>
          <a:bodyPr>
            <a:normAutofit/>
          </a:bodyPr>
          <a:lstStyle/>
          <a:p>
            <a:pPr algn="ctr"/>
            <a:r>
              <a:rPr lang="en-US" sz="3400" dirty="0" smtClean="0">
                <a:solidFill>
                  <a:srgbClr val="002060"/>
                </a:solidFill>
                <a:latin typeface="Garamond" pitchFamily="18" charset="0"/>
              </a:rPr>
              <a:t>Key Issues in student motivation to learn</a:t>
            </a:r>
            <a:endParaRPr lang="en-US" sz="3400" dirty="0">
              <a:solidFill>
                <a:srgbClr val="002060"/>
              </a:solidFill>
              <a:latin typeface="Garamond"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slide(fromBottom)">
                                      <p:cBhvr>
                                        <p:cTn id="7" dur="5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4" fill="hold" nodeType="clickEffect">
                                  <p:stCondLst>
                                    <p:cond delay="0"/>
                                  </p:stCondLst>
                                  <p:childTnLst>
                                    <p:set>
                                      <p:cBhvr>
                                        <p:cTn id="11" dur="1" fill="hold">
                                          <p:stCondLst>
                                            <p:cond delay="0"/>
                                          </p:stCondLst>
                                        </p:cTn>
                                        <p:tgtEl>
                                          <p:spTgt spid="7">
                                            <p:txEl>
                                              <p:pRg st="0" end="0"/>
                                            </p:txEl>
                                          </p:spTgt>
                                        </p:tgtEl>
                                        <p:attrNameLst>
                                          <p:attrName>style.visibility</p:attrName>
                                        </p:attrNameLst>
                                      </p:cBhvr>
                                      <p:to>
                                        <p:strVal val="visible"/>
                                      </p:to>
                                    </p:set>
                                    <p:animEffect transition="in" filter="slide(fromBottom)">
                                      <p:cBhvr>
                                        <p:cTn id="12" dur="500"/>
                                        <p:tgtEl>
                                          <p:spTgt spid="7">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2" presetClass="entr" presetSubtype="4" fill="hold" nodeType="clickEffect">
                                  <p:stCondLst>
                                    <p:cond delay="0"/>
                                  </p:stCondLst>
                                  <p:childTnLst>
                                    <p:set>
                                      <p:cBhvr>
                                        <p:cTn id="16" dur="1" fill="hold">
                                          <p:stCondLst>
                                            <p:cond delay="0"/>
                                          </p:stCondLst>
                                        </p:cTn>
                                        <p:tgtEl>
                                          <p:spTgt spid="7">
                                            <p:txEl>
                                              <p:pRg st="2" end="2"/>
                                            </p:txEl>
                                          </p:spTgt>
                                        </p:tgtEl>
                                        <p:attrNameLst>
                                          <p:attrName>style.visibility</p:attrName>
                                        </p:attrNameLst>
                                      </p:cBhvr>
                                      <p:to>
                                        <p:strVal val="visible"/>
                                      </p:to>
                                    </p:set>
                                    <p:animEffect transition="in" filter="slide(fromBottom)">
                                      <p:cBhvr>
                                        <p:cTn id="17" dur="500"/>
                                        <p:tgtEl>
                                          <p:spTgt spid="7">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2" presetClass="entr" presetSubtype="4" fill="hold" nodeType="clickEffect">
                                  <p:stCondLst>
                                    <p:cond delay="0"/>
                                  </p:stCondLst>
                                  <p:childTnLst>
                                    <p:set>
                                      <p:cBhvr>
                                        <p:cTn id="21" dur="1" fill="hold">
                                          <p:stCondLst>
                                            <p:cond delay="0"/>
                                          </p:stCondLst>
                                        </p:cTn>
                                        <p:tgtEl>
                                          <p:spTgt spid="7">
                                            <p:txEl>
                                              <p:pRg st="3" end="3"/>
                                            </p:txEl>
                                          </p:spTgt>
                                        </p:tgtEl>
                                        <p:attrNameLst>
                                          <p:attrName>style.visibility</p:attrName>
                                        </p:attrNameLst>
                                      </p:cBhvr>
                                      <p:to>
                                        <p:strVal val="visible"/>
                                      </p:to>
                                    </p:set>
                                    <p:animEffect transition="in" filter="slide(fromBottom)">
                                      <p:cBhvr>
                                        <p:cTn id="22" dur="500"/>
                                        <p:tgtEl>
                                          <p:spTgt spid="7">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2" presetClass="entr" presetSubtype="4" fill="hold" nodeType="clickEffect">
                                  <p:stCondLst>
                                    <p:cond delay="0"/>
                                  </p:stCondLst>
                                  <p:childTnLst>
                                    <p:set>
                                      <p:cBhvr>
                                        <p:cTn id="26" dur="1" fill="hold">
                                          <p:stCondLst>
                                            <p:cond delay="0"/>
                                          </p:stCondLst>
                                        </p:cTn>
                                        <p:tgtEl>
                                          <p:spTgt spid="7">
                                            <p:txEl>
                                              <p:pRg st="4" end="4"/>
                                            </p:txEl>
                                          </p:spTgt>
                                        </p:tgtEl>
                                        <p:attrNameLst>
                                          <p:attrName>style.visibility</p:attrName>
                                        </p:attrNameLst>
                                      </p:cBhvr>
                                      <p:to>
                                        <p:strVal val="visible"/>
                                      </p:to>
                                    </p:set>
                                    <p:animEffect transition="in" filter="slide(fromBottom)">
                                      <p:cBhvr>
                                        <p:cTn id="27" dur="500"/>
                                        <p:tgtEl>
                                          <p:spTgt spid="7">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1"/>
          <p:cNvPicPr>
            <a:picLocks noChangeAspect="1" noChangeArrowheads="1"/>
          </p:cNvPicPr>
          <p:nvPr/>
        </p:nvPicPr>
        <p:blipFill>
          <a:blip r:embed="rId2" cstate="print"/>
          <a:srcRect/>
          <a:stretch>
            <a:fillRect/>
          </a:stretch>
        </p:blipFill>
        <p:spPr bwMode="auto">
          <a:xfrm>
            <a:off x="0" y="1"/>
            <a:ext cx="9143999" cy="6857999"/>
          </a:xfrm>
          <a:prstGeom prst="rect">
            <a:avLst/>
          </a:prstGeom>
          <a:noFill/>
          <a:ln w="9525">
            <a:noFill/>
            <a:round/>
            <a:headEnd/>
            <a:tailEnd/>
          </a:ln>
        </p:spPr>
      </p:pic>
      <p:sp>
        <p:nvSpPr>
          <p:cNvPr id="3" name="Subtitle 2"/>
          <p:cNvSpPr>
            <a:spLocks noGrp="1"/>
          </p:cNvSpPr>
          <p:nvPr>
            <p:ph idx="1"/>
          </p:nvPr>
        </p:nvSpPr>
        <p:spPr>
          <a:xfrm>
            <a:off x="304800" y="304800"/>
            <a:ext cx="8534400" cy="6324600"/>
          </a:xfrm>
          <a:solidFill>
            <a:srgbClr val="FFFF99"/>
          </a:solidFill>
        </p:spPr>
        <p:txBody>
          <a:bodyPr>
            <a:normAutofit lnSpcReduction="10000"/>
          </a:bodyPr>
          <a:lstStyle/>
          <a:p>
            <a:pPr marL="514350" indent="-457200">
              <a:buClr>
                <a:schemeClr val="accent1">
                  <a:lumMod val="50000"/>
                </a:schemeClr>
              </a:buClr>
            </a:pPr>
            <a:endParaRPr lang="en-US" sz="2400" b="1" dirty="0" smtClean="0">
              <a:solidFill>
                <a:schemeClr val="bg2">
                  <a:lumMod val="50000"/>
                </a:schemeClr>
              </a:solidFill>
              <a:latin typeface="Garamond" pitchFamily="18" charset="0"/>
              <a:ea typeface="Calibri"/>
              <a:cs typeface="Times New Roman"/>
            </a:endParaRPr>
          </a:p>
          <a:p>
            <a:pPr marL="514350" indent="-457200">
              <a:buClr>
                <a:schemeClr val="accent1">
                  <a:lumMod val="50000"/>
                </a:schemeClr>
              </a:buClr>
            </a:pPr>
            <a:r>
              <a:rPr lang="en-US" b="1" dirty="0" smtClean="0">
                <a:solidFill>
                  <a:srgbClr val="002060"/>
                </a:solidFill>
                <a:latin typeface="Andalus" pitchFamily="18" charset="-78"/>
                <a:ea typeface="Calibri"/>
                <a:cs typeface="Andalus" pitchFamily="18" charset="-78"/>
              </a:rPr>
              <a:t>Educators should work towards a model of culturally responsive teaching based on theories of intrinsic motivation that includes the following conditions:</a:t>
            </a:r>
          </a:p>
          <a:p>
            <a:pPr marL="514350" indent="-457200">
              <a:buClr>
                <a:schemeClr val="accent1">
                  <a:lumMod val="50000"/>
                </a:schemeClr>
              </a:buClr>
              <a:buNone/>
            </a:pPr>
            <a:endParaRPr lang="en-US" sz="2400" b="1" dirty="0" smtClean="0">
              <a:solidFill>
                <a:srgbClr val="002060"/>
              </a:solidFill>
              <a:latin typeface="Andalus" pitchFamily="18" charset="-78"/>
              <a:cs typeface="Andalus" pitchFamily="18" charset="-78"/>
            </a:endParaRPr>
          </a:p>
          <a:p>
            <a:pPr marL="914400" lvl="1" indent="-457200">
              <a:buFont typeface="+mj-lt"/>
              <a:buAutoNum type="arabicPeriod"/>
            </a:pPr>
            <a:r>
              <a:rPr lang="en-US" sz="2400" b="1" dirty="0" smtClean="0">
                <a:solidFill>
                  <a:srgbClr val="002060"/>
                </a:solidFill>
                <a:latin typeface="Andalus" pitchFamily="18" charset="-78"/>
                <a:cs typeface="Andalus" pitchFamily="18" charset="-78"/>
              </a:rPr>
              <a:t>Establishing Inclusion – creating a learning atmosphere in which students and teachers feel respected by and connected to one another</a:t>
            </a:r>
          </a:p>
          <a:p>
            <a:pPr marL="914400" lvl="1" indent="-457200">
              <a:buFont typeface="+mj-lt"/>
              <a:buAutoNum type="arabicPeriod"/>
            </a:pPr>
            <a:r>
              <a:rPr lang="en-US" sz="2400" b="1" dirty="0" smtClean="0">
                <a:solidFill>
                  <a:srgbClr val="002060"/>
                </a:solidFill>
                <a:latin typeface="Andalus" pitchFamily="18" charset="-78"/>
                <a:cs typeface="Andalus" pitchFamily="18" charset="-78"/>
              </a:rPr>
              <a:t>Developing Attitude – creating a favorable disposition toward the learning experience through personal relevance and choice</a:t>
            </a:r>
          </a:p>
          <a:p>
            <a:pPr marL="914400" lvl="1" indent="-457200">
              <a:buFont typeface="+mj-lt"/>
              <a:buAutoNum type="arabicPeriod"/>
            </a:pPr>
            <a:r>
              <a:rPr lang="en-US" sz="2400" b="1" dirty="0" smtClean="0">
                <a:solidFill>
                  <a:srgbClr val="002060"/>
                </a:solidFill>
                <a:latin typeface="Andalus" pitchFamily="18" charset="-78"/>
                <a:cs typeface="Andalus" pitchFamily="18" charset="-78"/>
              </a:rPr>
              <a:t>Enhancing Meaning – creating challenging, thoughtful learning experiences that include student perspectives and values</a:t>
            </a:r>
          </a:p>
          <a:p>
            <a:pPr marL="914400" lvl="1" indent="-457200">
              <a:buFont typeface="+mj-lt"/>
              <a:buAutoNum type="arabicPeriod"/>
            </a:pPr>
            <a:r>
              <a:rPr lang="en-US" sz="2400" b="1" dirty="0" smtClean="0">
                <a:solidFill>
                  <a:srgbClr val="002060"/>
                </a:solidFill>
                <a:latin typeface="Andalus" pitchFamily="18" charset="-78"/>
                <a:cs typeface="Andalus" pitchFamily="18" charset="-78"/>
              </a:rPr>
              <a:t>Engendering Competence – creating an understanding that students are effective in learning something they value</a:t>
            </a:r>
          </a:p>
          <a:p>
            <a:pPr marL="914400" lvl="1" indent="-457200">
              <a:buFont typeface="+mj-lt"/>
              <a:buAutoNum type="arabicPeriod"/>
            </a:pPr>
            <a:endParaRPr lang="en-US" sz="2000" b="1" dirty="0">
              <a:solidFill>
                <a:schemeClr val="accent5">
                  <a:lumMod val="50000"/>
                </a:schemeClr>
              </a:solidFill>
              <a:latin typeface="Garamond"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slide(fromBottom)">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4" fill="hold" nodeType="clickEffect">
                                  <p:stCondLst>
                                    <p:cond delay="0"/>
                                  </p:stCondLst>
                                  <p:childTnLst>
                                    <p:set>
                                      <p:cBhvr>
                                        <p:cTn id="11" dur="1" fill="hold">
                                          <p:stCondLst>
                                            <p:cond delay="0"/>
                                          </p:stCondLst>
                                        </p:cTn>
                                        <p:tgtEl>
                                          <p:spTgt spid="3">
                                            <p:txEl>
                                              <p:pRg st="3" end="3"/>
                                            </p:txEl>
                                          </p:spTgt>
                                        </p:tgtEl>
                                        <p:attrNameLst>
                                          <p:attrName>style.visibility</p:attrName>
                                        </p:attrNameLst>
                                      </p:cBhvr>
                                      <p:to>
                                        <p:strVal val="visible"/>
                                      </p:to>
                                    </p:set>
                                    <p:animEffect transition="in" filter="slide(fromBottom)">
                                      <p:cBhvr>
                                        <p:cTn id="12" dur="500"/>
                                        <p:tgtEl>
                                          <p:spTgt spid="3">
                                            <p:txEl>
                                              <p:pRg st="3" end="3"/>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2" presetClass="entr" presetSubtype="4" fill="hold"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slide(fromBottom)">
                                      <p:cBhvr>
                                        <p:cTn id="17" dur="500"/>
                                        <p:tgtEl>
                                          <p:spTgt spid="3">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2" presetClass="entr" presetSubtype="4" fill="hold" nodeType="clickEffect">
                                  <p:stCondLst>
                                    <p:cond delay="0"/>
                                  </p:stCondLst>
                                  <p:childTnLst>
                                    <p:set>
                                      <p:cBhvr>
                                        <p:cTn id="21" dur="1" fill="hold">
                                          <p:stCondLst>
                                            <p:cond delay="0"/>
                                          </p:stCondLst>
                                        </p:cTn>
                                        <p:tgtEl>
                                          <p:spTgt spid="3">
                                            <p:txEl>
                                              <p:pRg st="5" end="5"/>
                                            </p:txEl>
                                          </p:spTgt>
                                        </p:tgtEl>
                                        <p:attrNameLst>
                                          <p:attrName>style.visibility</p:attrName>
                                        </p:attrNameLst>
                                      </p:cBhvr>
                                      <p:to>
                                        <p:strVal val="visible"/>
                                      </p:to>
                                    </p:set>
                                    <p:animEffect transition="in" filter="slide(fromBottom)">
                                      <p:cBhvr>
                                        <p:cTn id="22" dur="500"/>
                                        <p:tgtEl>
                                          <p:spTgt spid="3">
                                            <p:txEl>
                                              <p:pRg st="5" end="5"/>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2" presetClass="entr" presetSubtype="4" fill="hold" nodeType="click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animEffect transition="in" filter="slide(fromBottom)">
                                      <p:cBhvr>
                                        <p:cTn id="27"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1"/>
          <p:cNvPicPr>
            <a:picLocks noChangeAspect="1" noChangeArrowheads="1"/>
          </p:cNvPicPr>
          <p:nvPr/>
        </p:nvPicPr>
        <p:blipFill>
          <a:blip r:embed="rId2" cstate="print"/>
          <a:srcRect/>
          <a:stretch>
            <a:fillRect/>
          </a:stretch>
        </p:blipFill>
        <p:spPr bwMode="auto">
          <a:xfrm>
            <a:off x="0" y="0"/>
            <a:ext cx="9143999" cy="6857999"/>
          </a:xfrm>
          <a:prstGeom prst="rect">
            <a:avLst/>
          </a:prstGeom>
          <a:noFill/>
          <a:ln w="9525">
            <a:noFill/>
            <a:round/>
            <a:headEnd/>
            <a:tailEnd/>
          </a:ln>
        </p:spPr>
      </p:pic>
      <p:sp>
        <p:nvSpPr>
          <p:cNvPr id="5" name="Title 4"/>
          <p:cNvSpPr>
            <a:spLocks noGrp="1"/>
          </p:cNvSpPr>
          <p:nvPr>
            <p:ph type="title"/>
          </p:nvPr>
        </p:nvSpPr>
        <p:spPr>
          <a:xfrm>
            <a:off x="457200" y="228600"/>
            <a:ext cx="8229600" cy="609600"/>
          </a:xfrm>
          <a:solidFill>
            <a:srgbClr val="FFFF99"/>
          </a:solidFill>
          <a:ln>
            <a:solidFill>
              <a:schemeClr val="accent1"/>
            </a:solidFill>
          </a:ln>
        </p:spPr>
        <p:txBody>
          <a:bodyPr>
            <a:normAutofit/>
          </a:bodyPr>
          <a:lstStyle/>
          <a:p>
            <a:pPr algn="ctr"/>
            <a:r>
              <a:rPr lang="en-US" sz="3400" dirty="0" smtClean="0">
                <a:solidFill>
                  <a:srgbClr val="002060"/>
                </a:solidFill>
                <a:latin typeface="Garamond" pitchFamily="18" charset="0"/>
              </a:rPr>
              <a:t>Students' ACADEMIC NEEDS</a:t>
            </a:r>
            <a:endParaRPr lang="en-US" sz="3400" dirty="0">
              <a:solidFill>
                <a:srgbClr val="002060"/>
              </a:solidFill>
              <a:latin typeface="Garamond" pitchFamily="18" charset="0"/>
            </a:endParaRPr>
          </a:p>
        </p:txBody>
      </p:sp>
      <p:sp>
        <p:nvSpPr>
          <p:cNvPr id="3" name="Content Placeholder 2"/>
          <p:cNvSpPr>
            <a:spLocks noGrp="1"/>
          </p:cNvSpPr>
          <p:nvPr>
            <p:ph idx="1"/>
          </p:nvPr>
        </p:nvSpPr>
        <p:spPr>
          <a:xfrm>
            <a:off x="457200" y="990600"/>
            <a:ext cx="8229600" cy="5715000"/>
          </a:xfrm>
          <a:solidFill>
            <a:srgbClr val="FFFF99"/>
          </a:solidFill>
        </p:spPr>
        <p:txBody>
          <a:bodyPr>
            <a:normAutofit fontScale="47500" lnSpcReduction="20000"/>
          </a:bodyPr>
          <a:lstStyle/>
          <a:p>
            <a:r>
              <a:rPr lang="en-US" sz="5100" b="1" dirty="0" smtClean="0">
                <a:solidFill>
                  <a:srgbClr val="002060"/>
                </a:solidFill>
                <a:latin typeface="Andalus" pitchFamily="18" charset="-78"/>
                <a:cs typeface="Andalus" pitchFamily="18" charset="-78"/>
              </a:rPr>
              <a:t>Teacher </a:t>
            </a:r>
            <a:r>
              <a:rPr lang="en-US" sz="5100" b="1" dirty="0">
                <a:solidFill>
                  <a:srgbClr val="002060"/>
                </a:solidFill>
                <a:latin typeface="Andalus" pitchFamily="18" charset="-78"/>
                <a:cs typeface="Andalus" pitchFamily="18" charset="-78"/>
              </a:rPr>
              <a:t>characteristics and instructional methods </a:t>
            </a:r>
            <a:r>
              <a:rPr lang="en-US" sz="5100" b="1" dirty="0" smtClean="0">
                <a:solidFill>
                  <a:srgbClr val="002060"/>
                </a:solidFill>
                <a:latin typeface="Andalus" pitchFamily="18" charset="-78"/>
                <a:cs typeface="Andalus" pitchFamily="18" charset="-78"/>
              </a:rPr>
              <a:t>are associated </a:t>
            </a:r>
            <a:r>
              <a:rPr lang="en-US" sz="5100" b="1" dirty="0">
                <a:solidFill>
                  <a:srgbClr val="002060"/>
                </a:solidFill>
                <a:latin typeface="Andalus" pitchFamily="18" charset="-78"/>
                <a:cs typeface="Andalus" pitchFamily="18" charset="-78"/>
              </a:rPr>
              <a:t>with high achievement for students from diverse cultural backgrounds.   These teacher behaviors include</a:t>
            </a:r>
            <a:r>
              <a:rPr lang="en-US" sz="5100" b="1" dirty="0" smtClean="0">
                <a:solidFill>
                  <a:srgbClr val="002060"/>
                </a:solidFill>
                <a:latin typeface="Andalus" pitchFamily="18" charset="-78"/>
                <a:cs typeface="Andalus" pitchFamily="18" charset="-78"/>
              </a:rPr>
              <a:t>:</a:t>
            </a:r>
          </a:p>
          <a:p>
            <a:pPr>
              <a:buNone/>
            </a:pPr>
            <a:endParaRPr lang="en-US" sz="4200" b="1" dirty="0">
              <a:solidFill>
                <a:srgbClr val="002060"/>
              </a:solidFill>
              <a:latin typeface="Andalus" pitchFamily="18" charset="-78"/>
              <a:cs typeface="Andalus" pitchFamily="18" charset="-78"/>
            </a:endParaRPr>
          </a:p>
          <a:p>
            <a:pPr marL="971550" lvl="1" indent="-514350">
              <a:buFont typeface="+mj-lt"/>
              <a:buAutoNum type="arabicPeriod"/>
            </a:pPr>
            <a:r>
              <a:rPr lang="en-US" sz="4600" b="1" dirty="0">
                <a:solidFill>
                  <a:srgbClr val="002060"/>
                </a:solidFill>
                <a:latin typeface="Andalus" pitchFamily="18" charset="-78"/>
                <a:cs typeface="Andalus" pitchFamily="18" charset="-78"/>
              </a:rPr>
              <a:t>Focusing instruction to some degree on what has meaning to students</a:t>
            </a:r>
          </a:p>
          <a:p>
            <a:pPr marL="971550" lvl="1" indent="-514350">
              <a:buFont typeface="+mj-lt"/>
              <a:buAutoNum type="arabicPeriod"/>
            </a:pPr>
            <a:r>
              <a:rPr lang="en-US" sz="4600" b="1" dirty="0">
                <a:solidFill>
                  <a:srgbClr val="002060"/>
                </a:solidFill>
                <a:latin typeface="Andalus" pitchFamily="18" charset="-78"/>
                <a:cs typeface="Andalus" pitchFamily="18" charset="-78"/>
              </a:rPr>
              <a:t>Using a thematic approach to instruction</a:t>
            </a:r>
          </a:p>
          <a:p>
            <a:pPr marL="971550" lvl="1" indent="-514350">
              <a:buFont typeface="+mj-lt"/>
              <a:buAutoNum type="arabicPeriod"/>
            </a:pPr>
            <a:r>
              <a:rPr lang="en-US" sz="4600" b="1" dirty="0">
                <a:solidFill>
                  <a:srgbClr val="002060"/>
                </a:solidFill>
                <a:latin typeface="Andalus" pitchFamily="18" charset="-78"/>
                <a:cs typeface="Andalus" pitchFamily="18" charset="-78"/>
              </a:rPr>
              <a:t>Incorporating active learning</a:t>
            </a:r>
          </a:p>
          <a:p>
            <a:pPr marL="971550" lvl="1" indent="-514350">
              <a:buFont typeface="+mj-lt"/>
              <a:buAutoNum type="arabicPeriod"/>
            </a:pPr>
            <a:r>
              <a:rPr lang="en-US" sz="4600" b="1" dirty="0">
                <a:solidFill>
                  <a:srgbClr val="002060"/>
                </a:solidFill>
                <a:latin typeface="Andalus" pitchFamily="18" charset="-78"/>
                <a:cs typeface="Andalus" pitchFamily="18" charset="-78"/>
              </a:rPr>
              <a:t>Implementing cooperative/collaborative leaning activities</a:t>
            </a:r>
          </a:p>
          <a:p>
            <a:pPr marL="971550" lvl="1" indent="-514350">
              <a:buFont typeface="+mj-lt"/>
              <a:buAutoNum type="arabicPeriod"/>
            </a:pPr>
            <a:r>
              <a:rPr lang="en-US" sz="4600" b="1" dirty="0">
                <a:solidFill>
                  <a:srgbClr val="002060"/>
                </a:solidFill>
                <a:latin typeface="Andalus" pitchFamily="18" charset="-78"/>
                <a:cs typeface="Andalus" pitchFamily="18" charset="-78"/>
              </a:rPr>
              <a:t>Communicating high teacher expectations for achievement of all students</a:t>
            </a:r>
          </a:p>
          <a:p>
            <a:pPr marL="971550" lvl="1" indent="-514350">
              <a:buFont typeface="+mj-lt"/>
              <a:buAutoNum type="arabicPeriod"/>
            </a:pPr>
            <a:r>
              <a:rPr lang="en-US" sz="4600" b="1" dirty="0">
                <a:solidFill>
                  <a:srgbClr val="002060"/>
                </a:solidFill>
                <a:latin typeface="Andalus" pitchFamily="18" charset="-78"/>
                <a:cs typeface="Andalus" pitchFamily="18" charset="-78"/>
              </a:rPr>
              <a:t>Developing warm, caring relationships with students that often extend beyond the school day</a:t>
            </a:r>
          </a:p>
          <a:p>
            <a:pPr marL="971550" lvl="1" indent="-514350">
              <a:buFont typeface="+mj-lt"/>
              <a:buAutoNum type="arabicPeriod"/>
            </a:pPr>
            <a:r>
              <a:rPr lang="en-US" sz="4600" b="1" dirty="0">
                <a:solidFill>
                  <a:srgbClr val="002060"/>
                </a:solidFill>
                <a:latin typeface="Andalus" pitchFamily="18" charset="-78"/>
                <a:cs typeface="Andalus" pitchFamily="18" charset="-78"/>
              </a:rPr>
              <a:t>Integrating aspects of all students’ cultures into instructional activities</a:t>
            </a:r>
          </a:p>
          <a:p>
            <a:pPr marL="971550" lvl="1" indent="-514350">
              <a:buFont typeface="+mj-lt"/>
              <a:buAutoNum type="arabicPeriod"/>
            </a:pPr>
            <a:r>
              <a:rPr lang="en-US" sz="4600" b="1" dirty="0">
                <a:solidFill>
                  <a:srgbClr val="002060"/>
                </a:solidFill>
                <a:latin typeface="Andalus" pitchFamily="18" charset="-78"/>
                <a:cs typeface="Andalus" pitchFamily="18" charset="-78"/>
              </a:rPr>
              <a:t>Creating opportunities for cross-age tutoring </a:t>
            </a:r>
          </a:p>
          <a:p>
            <a:pPr marL="971550" lvl="1" indent="-514350">
              <a:buFont typeface="+mj-lt"/>
              <a:buAutoNum type="arabicPeriod"/>
            </a:pPr>
            <a:r>
              <a:rPr lang="en-US" sz="4600" b="1" dirty="0">
                <a:solidFill>
                  <a:srgbClr val="002060"/>
                </a:solidFill>
                <a:latin typeface="Andalus" pitchFamily="18" charset="-78"/>
                <a:cs typeface="Andalus" pitchFamily="18" charset="-78"/>
              </a:rPr>
              <a:t>Incorporating specific instructional techniques for students with limited English proficiency</a:t>
            </a:r>
          </a:p>
          <a:p>
            <a:pPr marL="1200150" lvl="2" indent="-342900">
              <a:buFont typeface="+mj-lt"/>
              <a:buAutoNum type="arabicPeriod"/>
            </a:pPr>
            <a:endParaRPr lang="en-US" sz="4200" dirty="0">
              <a:solidFill>
                <a:schemeClr val="bg2">
                  <a:lumMod val="50000"/>
                </a:schemeClr>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slide(fromBottom)">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4"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slide(fromBottom)">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2" presetClass="entr" presetSubtype="4"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slide(fromBottom)">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2" presetClass="entr" presetSubtype="4"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slide(fromBottom)">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2" presetClass="entr" presetSubtype="4" fill="hold"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slide(fromBottom)">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2" presetClass="entr" presetSubtype="4" fill="hold"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slide(fromBottom)">
                                      <p:cBhvr>
                                        <p:cTn id="32" dur="500"/>
                                        <p:tgtEl>
                                          <p:spTgt spid="3">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2" presetClass="entr" presetSubtype="4" fill="hold"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Effect transition="in" filter="slide(fromBottom)">
                                      <p:cBhvr>
                                        <p:cTn id="37" dur="500"/>
                                        <p:tgtEl>
                                          <p:spTgt spid="3">
                                            <p:txEl>
                                              <p:pRg st="6" end="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2" presetClass="entr" presetSubtype="4" fill="hold" nodeType="clickEffect">
                                  <p:stCondLst>
                                    <p:cond delay="0"/>
                                  </p:stCondLst>
                                  <p:childTnLst>
                                    <p:set>
                                      <p:cBhvr>
                                        <p:cTn id="41" dur="1" fill="hold">
                                          <p:stCondLst>
                                            <p:cond delay="0"/>
                                          </p:stCondLst>
                                        </p:cTn>
                                        <p:tgtEl>
                                          <p:spTgt spid="3">
                                            <p:txEl>
                                              <p:pRg st="7" end="7"/>
                                            </p:txEl>
                                          </p:spTgt>
                                        </p:tgtEl>
                                        <p:attrNameLst>
                                          <p:attrName>style.visibility</p:attrName>
                                        </p:attrNameLst>
                                      </p:cBhvr>
                                      <p:to>
                                        <p:strVal val="visible"/>
                                      </p:to>
                                    </p:set>
                                    <p:animEffect transition="in" filter="slide(fromBottom)">
                                      <p:cBhvr>
                                        <p:cTn id="42" dur="500"/>
                                        <p:tgtEl>
                                          <p:spTgt spid="3">
                                            <p:txEl>
                                              <p:pRg st="7" end="7"/>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2" presetClass="entr" presetSubtype="4" fill="hold" nodeType="clickEffect">
                                  <p:stCondLst>
                                    <p:cond delay="0"/>
                                  </p:stCondLst>
                                  <p:childTnLst>
                                    <p:set>
                                      <p:cBhvr>
                                        <p:cTn id="46" dur="1" fill="hold">
                                          <p:stCondLst>
                                            <p:cond delay="0"/>
                                          </p:stCondLst>
                                        </p:cTn>
                                        <p:tgtEl>
                                          <p:spTgt spid="3">
                                            <p:txEl>
                                              <p:pRg st="8" end="8"/>
                                            </p:txEl>
                                          </p:spTgt>
                                        </p:tgtEl>
                                        <p:attrNameLst>
                                          <p:attrName>style.visibility</p:attrName>
                                        </p:attrNameLst>
                                      </p:cBhvr>
                                      <p:to>
                                        <p:strVal val="visible"/>
                                      </p:to>
                                    </p:set>
                                    <p:animEffect transition="in" filter="slide(fromBottom)">
                                      <p:cBhvr>
                                        <p:cTn id="47" dur="500"/>
                                        <p:tgtEl>
                                          <p:spTgt spid="3">
                                            <p:txEl>
                                              <p:pRg st="8" end="8"/>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12" presetClass="entr" presetSubtype="4" fill="hold" nodeType="clickEffect">
                                  <p:stCondLst>
                                    <p:cond delay="0"/>
                                  </p:stCondLst>
                                  <p:childTnLst>
                                    <p:set>
                                      <p:cBhvr>
                                        <p:cTn id="51" dur="1" fill="hold">
                                          <p:stCondLst>
                                            <p:cond delay="0"/>
                                          </p:stCondLst>
                                        </p:cTn>
                                        <p:tgtEl>
                                          <p:spTgt spid="3">
                                            <p:txEl>
                                              <p:pRg st="9" end="9"/>
                                            </p:txEl>
                                          </p:spTgt>
                                        </p:tgtEl>
                                        <p:attrNameLst>
                                          <p:attrName>style.visibility</p:attrName>
                                        </p:attrNameLst>
                                      </p:cBhvr>
                                      <p:to>
                                        <p:strVal val="visible"/>
                                      </p:to>
                                    </p:set>
                                    <p:animEffect transition="in" filter="slide(fromBottom)">
                                      <p:cBhvr>
                                        <p:cTn id="52" dur="500"/>
                                        <p:tgtEl>
                                          <p:spTgt spid="3">
                                            <p:txEl>
                                              <p:pRg st="9" end="9"/>
                                            </p:txEl>
                                          </p:spTgt>
                                        </p:tgtEl>
                                      </p:cBhvr>
                                    </p:animEffect>
                                  </p:childTnLst>
                                </p:cTn>
                              </p:par>
                            </p:childTnLst>
                          </p:cTn>
                        </p:par>
                      </p:childTnLst>
                    </p:cTn>
                  </p:par>
                  <p:par>
                    <p:cTn id="53" fill="hold">
                      <p:stCondLst>
                        <p:cond delay="indefinite"/>
                      </p:stCondLst>
                      <p:childTnLst>
                        <p:par>
                          <p:cTn id="54" fill="hold">
                            <p:stCondLst>
                              <p:cond delay="0"/>
                            </p:stCondLst>
                            <p:childTnLst>
                              <p:par>
                                <p:cTn id="55" presetID="12" presetClass="entr" presetSubtype="4" fill="hold" nodeType="clickEffect">
                                  <p:stCondLst>
                                    <p:cond delay="0"/>
                                  </p:stCondLst>
                                  <p:childTnLst>
                                    <p:set>
                                      <p:cBhvr>
                                        <p:cTn id="56" dur="1" fill="hold">
                                          <p:stCondLst>
                                            <p:cond delay="0"/>
                                          </p:stCondLst>
                                        </p:cTn>
                                        <p:tgtEl>
                                          <p:spTgt spid="3">
                                            <p:txEl>
                                              <p:pRg st="10" end="10"/>
                                            </p:txEl>
                                          </p:spTgt>
                                        </p:tgtEl>
                                        <p:attrNameLst>
                                          <p:attrName>style.visibility</p:attrName>
                                        </p:attrNameLst>
                                      </p:cBhvr>
                                      <p:to>
                                        <p:strVal val="visible"/>
                                      </p:to>
                                    </p:set>
                                    <p:animEffect transition="in" filter="slide(fromBottom)">
                                      <p:cBhvr>
                                        <p:cTn id="57" dur="500"/>
                                        <p:tgtEl>
                                          <p:spTgt spid="3">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1"/>
          <p:cNvPicPr>
            <a:picLocks noChangeAspect="1" noChangeArrowheads="1"/>
          </p:cNvPicPr>
          <p:nvPr/>
        </p:nvPicPr>
        <p:blipFill>
          <a:blip r:embed="rId2" cstate="print"/>
          <a:srcRect/>
          <a:stretch>
            <a:fillRect/>
          </a:stretch>
        </p:blipFill>
        <p:spPr bwMode="auto">
          <a:xfrm>
            <a:off x="0" y="1"/>
            <a:ext cx="9143999" cy="6857999"/>
          </a:xfrm>
          <a:prstGeom prst="rect">
            <a:avLst/>
          </a:prstGeom>
          <a:noFill/>
          <a:ln w="9525">
            <a:noFill/>
            <a:round/>
            <a:headEnd/>
            <a:tailEnd/>
          </a:ln>
        </p:spPr>
      </p:pic>
      <p:sp>
        <p:nvSpPr>
          <p:cNvPr id="3" name="Content Placeholder 2"/>
          <p:cNvSpPr>
            <a:spLocks noGrp="1"/>
          </p:cNvSpPr>
          <p:nvPr>
            <p:ph idx="1"/>
          </p:nvPr>
        </p:nvSpPr>
        <p:spPr>
          <a:xfrm>
            <a:off x="457200" y="1981200"/>
            <a:ext cx="8229600" cy="3886200"/>
          </a:xfrm>
          <a:solidFill>
            <a:srgbClr val="FFFF99"/>
          </a:solidFill>
        </p:spPr>
        <p:txBody>
          <a:bodyPr>
            <a:normAutofit/>
          </a:bodyPr>
          <a:lstStyle/>
          <a:p>
            <a:pPr lvl="2"/>
            <a:r>
              <a:rPr lang="en-US" sz="2800" b="1" dirty="0" smtClean="0">
                <a:solidFill>
                  <a:srgbClr val="002060"/>
                </a:solidFill>
                <a:latin typeface="Andalus" pitchFamily="18" charset="-78"/>
                <a:cs typeface="Andalus" pitchFamily="18" charset="-78"/>
              </a:rPr>
              <a:t>Teachers can quite rapidly learn to give students specific explanations concerning the purpose of instructional activities during their lesson by including information on:</a:t>
            </a:r>
          </a:p>
          <a:p>
            <a:pPr lvl="4"/>
            <a:r>
              <a:rPr lang="en-US" sz="2800" b="1" dirty="0" smtClean="0">
                <a:solidFill>
                  <a:srgbClr val="002060"/>
                </a:solidFill>
                <a:latin typeface="Andalus" pitchFamily="18" charset="-78"/>
                <a:cs typeface="Andalus" pitchFamily="18" charset="-78"/>
              </a:rPr>
              <a:t>Objective(s)</a:t>
            </a:r>
          </a:p>
          <a:p>
            <a:pPr lvl="4"/>
            <a:r>
              <a:rPr lang="en-US" sz="2800" b="1" dirty="0" smtClean="0">
                <a:solidFill>
                  <a:srgbClr val="002060"/>
                </a:solidFill>
                <a:latin typeface="Andalus" pitchFamily="18" charset="-78"/>
                <a:cs typeface="Andalus" pitchFamily="18" charset="-78"/>
              </a:rPr>
              <a:t>Reason(s)</a:t>
            </a:r>
          </a:p>
          <a:p>
            <a:pPr lvl="4"/>
            <a:r>
              <a:rPr lang="en-US" sz="2800" b="1" dirty="0" smtClean="0">
                <a:solidFill>
                  <a:srgbClr val="002060"/>
                </a:solidFill>
                <a:latin typeface="Andalus" pitchFamily="18" charset="-78"/>
                <a:cs typeface="Andalus" pitchFamily="18" charset="-78"/>
              </a:rPr>
              <a:t>Activity(</a:t>
            </a:r>
            <a:r>
              <a:rPr lang="en-US" sz="2800" b="1" dirty="0" err="1" smtClean="0">
                <a:solidFill>
                  <a:srgbClr val="002060"/>
                </a:solidFill>
                <a:latin typeface="Andalus" pitchFamily="18" charset="-78"/>
                <a:cs typeface="Andalus" pitchFamily="18" charset="-78"/>
              </a:rPr>
              <a:t>ies</a:t>
            </a:r>
            <a:r>
              <a:rPr lang="en-US" sz="2800" b="1" dirty="0" smtClean="0">
                <a:solidFill>
                  <a:srgbClr val="002060"/>
                </a:solidFill>
                <a:latin typeface="Andalus" pitchFamily="18" charset="-78"/>
                <a:cs typeface="Andalus" pitchFamily="18" charset="-78"/>
              </a:rPr>
              <a:t>)</a:t>
            </a:r>
          </a:p>
          <a:p>
            <a:pPr lvl="4"/>
            <a:r>
              <a:rPr lang="en-US" sz="2800" b="1" dirty="0" smtClean="0">
                <a:solidFill>
                  <a:srgbClr val="002060"/>
                </a:solidFill>
                <a:latin typeface="Andalus" pitchFamily="18" charset="-78"/>
                <a:cs typeface="Andalus" pitchFamily="18" charset="-78"/>
              </a:rPr>
              <a:t>Assessment</a:t>
            </a:r>
          </a:p>
          <a:p>
            <a:pPr marL="962406" lvl="1" indent="-342900"/>
            <a:endParaRPr lang="en-US" sz="4500" dirty="0">
              <a:solidFill>
                <a:schemeClr val="bg2">
                  <a:lumMod val="50000"/>
                </a:schemeClr>
              </a:solidFill>
            </a:endParaRPr>
          </a:p>
        </p:txBody>
      </p:sp>
      <p:sp>
        <p:nvSpPr>
          <p:cNvPr id="6" name="Title 5"/>
          <p:cNvSpPr>
            <a:spLocks noGrp="1"/>
          </p:cNvSpPr>
          <p:nvPr>
            <p:ph type="title"/>
          </p:nvPr>
        </p:nvSpPr>
        <p:spPr>
          <a:xfrm>
            <a:off x="228600" y="304800"/>
            <a:ext cx="8686800" cy="1066800"/>
          </a:xfrm>
          <a:solidFill>
            <a:srgbClr val="FFFF99"/>
          </a:solidFill>
        </p:spPr>
        <p:txBody>
          <a:bodyPr>
            <a:normAutofit/>
          </a:bodyPr>
          <a:lstStyle/>
          <a:p>
            <a:pPr algn="ctr"/>
            <a:r>
              <a:rPr lang="en-US" sz="3000" u="sng" dirty="0" smtClean="0">
                <a:solidFill>
                  <a:srgbClr val="002060"/>
                </a:solidFill>
                <a:latin typeface="Garamond" pitchFamily="18" charset="0"/>
              </a:rPr>
              <a:t>ACADEMIC Need 1:</a:t>
            </a:r>
            <a:r>
              <a:rPr lang="en-US" sz="3000" dirty="0" smtClean="0">
                <a:solidFill>
                  <a:srgbClr val="002060"/>
                </a:solidFill>
                <a:latin typeface="Garamond" pitchFamily="18" charset="0"/>
              </a:rPr>
              <a:t/>
            </a:r>
            <a:br>
              <a:rPr lang="en-US" sz="3000" dirty="0" smtClean="0">
                <a:solidFill>
                  <a:srgbClr val="002060"/>
                </a:solidFill>
                <a:latin typeface="Garamond" pitchFamily="18" charset="0"/>
              </a:rPr>
            </a:br>
            <a:r>
              <a:rPr lang="en-US" sz="3000" dirty="0" smtClean="0">
                <a:solidFill>
                  <a:srgbClr val="002060"/>
                </a:solidFill>
                <a:latin typeface="Garamond" pitchFamily="18" charset="0"/>
              </a:rPr>
              <a:t>Understanding the learning goals</a:t>
            </a:r>
            <a:endParaRPr lang="en-US" sz="3000" dirty="0">
              <a:solidFill>
                <a:srgbClr val="002060"/>
              </a:solidFill>
              <a:latin typeface="Garamond"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slide(fromBottom)">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4"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slide(fromBottom)">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2" presetClass="entr" presetSubtype="4" fill="hold"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slide(fromBottom)">
                                      <p:cBhvr>
                                        <p:cTn id="17" dur="500"/>
                                        <p:tgtEl>
                                          <p:spTgt spid="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2" presetClass="entr" presetSubtype="4" fill="hold" nodeType="click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slide(fromBottom)">
                                      <p:cBhvr>
                                        <p:cTn id="22" dur="500"/>
                                        <p:tgtEl>
                                          <p:spTgt spid="3">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2" presetClass="entr" presetSubtype="4" fill="hold" nodeType="click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Effect transition="in" filter="slide(fromBottom)">
                                      <p:cBhvr>
                                        <p:cTn id="27" dur="500"/>
                                        <p:tgtEl>
                                          <p:spTgt spid="3">
                                            <p:txEl>
                                              <p:pRg st="3" end="3"/>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2" presetClass="entr" presetSubtype="4" fill="hold" nodeType="clickEffect">
                                  <p:stCondLst>
                                    <p:cond delay="0"/>
                                  </p:stCondLst>
                                  <p:childTnLst>
                                    <p:set>
                                      <p:cBhvr>
                                        <p:cTn id="31" dur="1" fill="hold">
                                          <p:stCondLst>
                                            <p:cond delay="0"/>
                                          </p:stCondLst>
                                        </p:cTn>
                                        <p:tgtEl>
                                          <p:spTgt spid="3">
                                            <p:txEl>
                                              <p:pRg st="4" end="4"/>
                                            </p:txEl>
                                          </p:spTgt>
                                        </p:tgtEl>
                                        <p:attrNameLst>
                                          <p:attrName>style.visibility</p:attrName>
                                        </p:attrNameLst>
                                      </p:cBhvr>
                                      <p:to>
                                        <p:strVal val="visible"/>
                                      </p:to>
                                    </p:set>
                                    <p:animEffect transition="in" filter="slide(fromBottom)">
                                      <p:cBhvr>
                                        <p:cTn id="32"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1"/>
          <p:cNvPicPr>
            <a:picLocks noChangeAspect="1" noChangeArrowheads="1"/>
          </p:cNvPicPr>
          <p:nvPr/>
        </p:nvPicPr>
        <p:blipFill>
          <a:blip r:embed="rId2" cstate="print"/>
          <a:srcRect/>
          <a:stretch>
            <a:fillRect/>
          </a:stretch>
        </p:blipFill>
        <p:spPr bwMode="auto">
          <a:xfrm>
            <a:off x="0" y="1"/>
            <a:ext cx="9143999" cy="6857999"/>
          </a:xfrm>
          <a:prstGeom prst="rect">
            <a:avLst/>
          </a:prstGeom>
          <a:noFill/>
          <a:ln w="9525">
            <a:noFill/>
            <a:round/>
            <a:headEnd/>
            <a:tailEnd/>
          </a:ln>
        </p:spPr>
      </p:pic>
      <p:sp>
        <p:nvSpPr>
          <p:cNvPr id="3" name="Content Placeholder 2"/>
          <p:cNvSpPr>
            <a:spLocks noGrp="1"/>
          </p:cNvSpPr>
          <p:nvPr>
            <p:ph idx="1"/>
          </p:nvPr>
        </p:nvSpPr>
        <p:spPr>
          <a:xfrm>
            <a:off x="457200" y="1981200"/>
            <a:ext cx="8229600" cy="3352800"/>
          </a:xfrm>
          <a:solidFill>
            <a:srgbClr val="FFFF99"/>
          </a:solidFill>
        </p:spPr>
        <p:txBody>
          <a:bodyPr>
            <a:normAutofit/>
          </a:bodyPr>
          <a:lstStyle/>
          <a:p>
            <a:r>
              <a:rPr lang="en-US" sz="3400" b="1" dirty="0" smtClean="0">
                <a:solidFill>
                  <a:srgbClr val="002060"/>
                </a:solidFill>
                <a:latin typeface="Andalus" pitchFamily="18" charset="-78"/>
                <a:cs typeface="Andalus" pitchFamily="18" charset="-78"/>
              </a:rPr>
              <a:t>Develop a Functional Definition of Learning</a:t>
            </a:r>
          </a:p>
          <a:p>
            <a:pPr lvl="1"/>
            <a:r>
              <a:rPr lang="en-US" sz="3200" b="1" dirty="0" smtClean="0">
                <a:solidFill>
                  <a:srgbClr val="002060"/>
                </a:solidFill>
                <a:latin typeface="Andalus" pitchFamily="18" charset="-78"/>
                <a:cs typeface="Andalus" pitchFamily="18" charset="-78"/>
              </a:rPr>
              <a:t>One technique for redefining learning involves beginning the school year by having students describe what an effective learner “looks like” and “sounds like.”</a:t>
            </a:r>
          </a:p>
          <a:p>
            <a:pPr marL="962406" lvl="1" indent="-342900"/>
            <a:endParaRPr lang="en-US" sz="4500" dirty="0">
              <a:solidFill>
                <a:schemeClr val="bg2">
                  <a:lumMod val="50000"/>
                </a:schemeClr>
              </a:solidFill>
            </a:endParaRPr>
          </a:p>
        </p:txBody>
      </p:sp>
      <p:sp>
        <p:nvSpPr>
          <p:cNvPr id="6" name="Title 5"/>
          <p:cNvSpPr>
            <a:spLocks noGrp="1"/>
          </p:cNvSpPr>
          <p:nvPr>
            <p:ph type="title"/>
          </p:nvPr>
        </p:nvSpPr>
        <p:spPr>
          <a:xfrm>
            <a:off x="228600" y="304800"/>
            <a:ext cx="8686800" cy="1066800"/>
          </a:xfrm>
          <a:solidFill>
            <a:srgbClr val="FFFF99"/>
          </a:solidFill>
        </p:spPr>
        <p:txBody>
          <a:bodyPr>
            <a:normAutofit/>
          </a:bodyPr>
          <a:lstStyle/>
          <a:p>
            <a:pPr algn="ctr"/>
            <a:r>
              <a:rPr lang="en-US" sz="3000" u="sng" dirty="0" smtClean="0">
                <a:solidFill>
                  <a:srgbClr val="002060"/>
                </a:solidFill>
                <a:latin typeface="Garamond" pitchFamily="18" charset="0"/>
              </a:rPr>
              <a:t>ACADEMIC Need 2:</a:t>
            </a:r>
            <a:r>
              <a:rPr lang="en-US" sz="3000" dirty="0" smtClean="0">
                <a:solidFill>
                  <a:srgbClr val="002060"/>
                </a:solidFill>
                <a:latin typeface="Garamond" pitchFamily="18" charset="0"/>
              </a:rPr>
              <a:t/>
            </a:r>
            <a:br>
              <a:rPr lang="en-US" sz="3000" dirty="0" smtClean="0">
                <a:solidFill>
                  <a:srgbClr val="002060"/>
                </a:solidFill>
                <a:latin typeface="Garamond" pitchFamily="18" charset="0"/>
              </a:rPr>
            </a:br>
            <a:r>
              <a:rPr lang="en-US" sz="3000" dirty="0" smtClean="0">
                <a:solidFill>
                  <a:srgbClr val="002060"/>
                </a:solidFill>
                <a:latin typeface="Garamond" pitchFamily="18" charset="0"/>
              </a:rPr>
              <a:t>Understanding the learning process</a:t>
            </a:r>
            <a:endParaRPr lang="en-US" sz="3000" dirty="0">
              <a:solidFill>
                <a:srgbClr val="002060"/>
              </a:solidFill>
              <a:latin typeface="Garamond"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slide(fromBottom)">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4"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slide(fromBottom)">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2" presetClass="entr" presetSubtype="4" fill="hold"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slide(fromBottom)">
                                      <p:cBhvr>
                                        <p:cTn id="17"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1"/>
          <p:cNvPicPr>
            <a:picLocks noChangeAspect="1" noChangeArrowheads="1"/>
          </p:cNvPicPr>
          <p:nvPr/>
        </p:nvPicPr>
        <p:blipFill>
          <a:blip r:embed="rId2" cstate="print"/>
          <a:srcRect/>
          <a:stretch>
            <a:fillRect/>
          </a:stretch>
        </p:blipFill>
        <p:spPr bwMode="auto">
          <a:xfrm>
            <a:off x="0" y="0"/>
            <a:ext cx="9143999" cy="6857999"/>
          </a:xfrm>
          <a:prstGeom prst="rect">
            <a:avLst/>
          </a:prstGeom>
          <a:noFill/>
          <a:ln w="9525">
            <a:noFill/>
            <a:round/>
            <a:headEnd/>
            <a:tailEnd/>
          </a:ln>
        </p:spPr>
      </p:pic>
      <p:sp>
        <p:nvSpPr>
          <p:cNvPr id="3" name="Content Placeholder 2"/>
          <p:cNvSpPr>
            <a:spLocks noGrp="1"/>
          </p:cNvSpPr>
          <p:nvPr>
            <p:ph idx="1"/>
          </p:nvPr>
        </p:nvSpPr>
        <p:spPr>
          <a:xfrm>
            <a:off x="381000" y="2667000"/>
            <a:ext cx="8229600" cy="2667000"/>
          </a:xfrm>
          <a:solidFill>
            <a:srgbClr val="FFFF99"/>
          </a:solidFill>
        </p:spPr>
        <p:txBody>
          <a:bodyPr>
            <a:normAutofit/>
          </a:bodyPr>
          <a:lstStyle/>
          <a:p>
            <a:pPr lvl="0"/>
            <a:r>
              <a:rPr lang="en-US" sz="4000" b="1" dirty="0" smtClean="0">
                <a:solidFill>
                  <a:srgbClr val="002060"/>
                </a:solidFill>
                <a:latin typeface="Andalus" pitchFamily="18" charset="-78"/>
                <a:cs typeface="Andalus" pitchFamily="18" charset="-78"/>
              </a:rPr>
              <a:t>Student motivation and achievement will be enhanced by actively involving students in the learning process.</a:t>
            </a:r>
          </a:p>
          <a:p>
            <a:pPr marL="962406" lvl="1" indent="-342900"/>
            <a:endParaRPr lang="en-US" sz="4500" dirty="0">
              <a:solidFill>
                <a:schemeClr val="bg2">
                  <a:lumMod val="50000"/>
                </a:schemeClr>
              </a:solidFill>
            </a:endParaRPr>
          </a:p>
        </p:txBody>
      </p:sp>
      <p:sp>
        <p:nvSpPr>
          <p:cNvPr id="6" name="Title 5"/>
          <p:cNvSpPr>
            <a:spLocks noGrp="1"/>
          </p:cNvSpPr>
          <p:nvPr>
            <p:ph type="title"/>
          </p:nvPr>
        </p:nvSpPr>
        <p:spPr>
          <a:xfrm>
            <a:off x="228600" y="381000"/>
            <a:ext cx="8686800" cy="1752600"/>
          </a:xfrm>
          <a:solidFill>
            <a:srgbClr val="FFFF99"/>
          </a:solidFill>
        </p:spPr>
        <p:txBody>
          <a:bodyPr>
            <a:noAutofit/>
          </a:bodyPr>
          <a:lstStyle/>
          <a:p>
            <a:pPr algn="ctr"/>
            <a:r>
              <a:rPr lang="en-US" sz="3600" u="sng" dirty="0" smtClean="0">
                <a:solidFill>
                  <a:srgbClr val="002060"/>
                </a:solidFill>
                <a:latin typeface="Garamond" pitchFamily="18" charset="0"/>
              </a:rPr>
              <a:t>ACADEMIC Need 3:</a:t>
            </a:r>
            <a:r>
              <a:rPr lang="en-US" sz="3600" dirty="0" smtClean="0">
                <a:solidFill>
                  <a:srgbClr val="002060"/>
                </a:solidFill>
                <a:latin typeface="Garamond" pitchFamily="18" charset="0"/>
              </a:rPr>
              <a:t/>
            </a:r>
            <a:br>
              <a:rPr lang="en-US" sz="3600" dirty="0" smtClean="0">
                <a:solidFill>
                  <a:srgbClr val="002060"/>
                </a:solidFill>
                <a:latin typeface="Garamond" pitchFamily="18" charset="0"/>
              </a:rPr>
            </a:br>
            <a:r>
              <a:rPr lang="en-US" sz="3600" dirty="0" smtClean="0">
                <a:solidFill>
                  <a:srgbClr val="002060"/>
                </a:solidFill>
                <a:latin typeface="Garamond" pitchFamily="18" charset="0"/>
              </a:rPr>
              <a:t>BE ACTIVELY INVOLVED IN THE LEARNING PROCESS</a:t>
            </a:r>
            <a:endParaRPr lang="en-US" sz="3600" dirty="0">
              <a:solidFill>
                <a:srgbClr val="002060"/>
              </a:solidFill>
              <a:latin typeface="Garamond"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slide(fromBottom)">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4"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slide(fromBottom)">
                                      <p:cBhvr>
                                        <p:cTn id="12"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1"/>
          <p:cNvPicPr>
            <a:picLocks noChangeAspect="1" noChangeArrowheads="1"/>
          </p:cNvPicPr>
          <p:nvPr/>
        </p:nvPicPr>
        <p:blipFill>
          <a:blip r:embed="rId2" cstate="print"/>
          <a:srcRect/>
          <a:stretch>
            <a:fillRect/>
          </a:stretch>
        </p:blipFill>
        <p:spPr bwMode="auto">
          <a:xfrm>
            <a:off x="0" y="0"/>
            <a:ext cx="9143999" cy="6857999"/>
          </a:xfrm>
          <a:prstGeom prst="rect">
            <a:avLst/>
          </a:prstGeom>
          <a:noFill/>
          <a:ln w="9525">
            <a:noFill/>
            <a:round/>
            <a:headEnd/>
            <a:tailEnd/>
          </a:ln>
        </p:spPr>
      </p:pic>
      <p:sp>
        <p:nvSpPr>
          <p:cNvPr id="3" name="Content Placeholder 2"/>
          <p:cNvSpPr>
            <a:spLocks noGrp="1"/>
          </p:cNvSpPr>
          <p:nvPr>
            <p:ph idx="1"/>
          </p:nvPr>
        </p:nvSpPr>
        <p:spPr>
          <a:xfrm>
            <a:off x="381000" y="2057400"/>
            <a:ext cx="8229600" cy="4572000"/>
          </a:xfrm>
          <a:solidFill>
            <a:srgbClr val="FFFF99"/>
          </a:solidFill>
        </p:spPr>
        <p:txBody>
          <a:bodyPr>
            <a:normAutofit fontScale="92500" lnSpcReduction="10000"/>
          </a:bodyPr>
          <a:lstStyle/>
          <a:p>
            <a:r>
              <a:rPr lang="en-US" sz="4000" b="1" dirty="0" smtClean="0">
                <a:solidFill>
                  <a:srgbClr val="002060"/>
                </a:solidFill>
                <a:latin typeface="Andalus" pitchFamily="18" charset="-78"/>
                <a:cs typeface="Andalus" pitchFamily="18" charset="-78"/>
              </a:rPr>
              <a:t>How Teachers Make Work Interesting for Students</a:t>
            </a:r>
          </a:p>
          <a:p>
            <a:pPr marL="1273302" lvl="2" indent="-742950">
              <a:buFont typeface="+mj-lt"/>
              <a:buAutoNum type="arabicPeriod"/>
            </a:pPr>
            <a:r>
              <a:rPr lang="en-US" sz="3400" b="1" dirty="0" smtClean="0">
                <a:solidFill>
                  <a:srgbClr val="002060"/>
                </a:solidFill>
                <a:latin typeface="Andalus" pitchFamily="18" charset="-78"/>
                <a:cs typeface="Andalus" pitchFamily="18" charset="-78"/>
              </a:rPr>
              <a:t>Hands-on activities</a:t>
            </a:r>
          </a:p>
          <a:p>
            <a:pPr marL="1273302" lvl="2" indent="-742950">
              <a:buFont typeface="+mj-lt"/>
              <a:buAutoNum type="arabicPeriod"/>
            </a:pPr>
            <a:r>
              <a:rPr lang="en-US" sz="3400" b="1" dirty="0" smtClean="0">
                <a:solidFill>
                  <a:srgbClr val="002060"/>
                </a:solidFill>
                <a:latin typeface="Andalus" pitchFamily="18" charset="-78"/>
                <a:cs typeface="Andalus" pitchFamily="18" charset="-78"/>
              </a:rPr>
              <a:t>Group work</a:t>
            </a:r>
          </a:p>
          <a:p>
            <a:pPr marL="1273302" lvl="2" indent="-742950">
              <a:buFont typeface="+mj-lt"/>
              <a:buAutoNum type="arabicPeriod"/>
            </a:pPr>
            <a:r>
              <a:rPr lang="en-US" sz="3400" b="1" dirty="0" smtClean="0">
                <a:solidFill>
                  <a:srgbClr val="002060"/>
                </a:solidFill>
                <a:latin typeface="Andalus" pitchFamily="18" charset="-78"/>
                <a:cs typeface="Andalus" pitchFamily="18" charset="-78"/>
              </a:rPr>
              <a:t>Personalizing the content by connecting it to students’ life experiences and interests</a:t>
            </a:r>
          </a:p>
          <a:p>
            <a:pPr marL="1273302" lvl="2" indent="-742950">
              <a:buFont typeface="+mj-lt"/>
              <a:buAutoNum type="arabicPeriod"/>
            </a:pPr>
            <a:r>
              <a:rPr lang="en-US" sz="3400" b="1" dirty="0" smtClean="0">
                <a:solidFill>
                  <a:srgbClr val="002060"/>
                </a:solidFill>
                <a:latin typeface="Andalus" pitchFamily="18" charset="-78"/>
                <a:cs typeface="Andalus" pitchFamily="18" charset="-78"/>
              </a:rPr>
              <a:t>Involving students in sharing their ideas, planning and making choices</a:t>
            </a:r>
          </a:p>
          <a:p>
            <a:pPr marL="962406" lvl="1" indent="-342900"/>
            <a:endParaRPr lang="en-US" sz="4500" dirty="0">
              <a:solidFill>
                <a:schemeClr val="bg2">
                  <a:lumMod val="50000"/>
                </a:schemeClr>
              </a:solidFill>
            </a:endParaRPr>
          </a:p>
        </p:txBody>
      </p:sp>
      <p:sp>
        <p:nvSpPr>
          <p:cNvPr id="6" name="Title 5"/>
          <p:cNvSpPr>
            <a:spLocks noGrp="1"/>
          </p:cNvSpPr>
          <p:nvPr>
            <p:ph type="title"/>
          </p:nvPr>
        </p:nvSpPr>
        <p:spPr>
          <a:xfrm>
            <a:off x="228600" y="228600"/>
            <a:ext cx="8686800" cy="1524000"/>
          </a:xfrm>
          <a:solidFill>
            <a:srgbClr val="FFFF99"/>
          </a:solidFill>
        </p:spPr>
        <p:txBody>
          <a:bodyPr>
            <a:noAutofit/>
          </a:bodyPr>
          <a:lstStyle/>
          <a:p>
            <a:pPr algn="ctr"/>
            <a:r>
              <a:rPr lang="en-US" sz="3200" u="sng" dirty="0" smtClean="0">
                <a:solidFill>
                  <a:srgbClr val="002060"/>
                </a:solidFill>
                <a:latin typeface="Garamond" pitchFamily="18" charset="0"/>
              </a:rPr>
              <a:t>ACADEMIC Need 4:</a:t>
            </a:r>
            <a:r>
              <a:rPr lang="en-US" sz="3200" dirty="0" smtClean="0">
                <a:solidFill>
                  <a:srgbClr val="002060"/>
                </a:solidFill>
                <a:latin typeface="Garamond" pitchFamily="18" charset="0"/>
              </a:rPr>
              <a:t/>
            </a:r>
            <a:br>
              <a:rPr lang="en-US" sz="3200" dirty="0" smtClean="0">
                <a:solidFill>
                  <a:srgbClr val="002060"/>
                </a:solidFill>
                <a:latin typeface="Garamond" pitchFamily="18" charset="0"/>
              </a:rPr>
            </a:br>
            <a:r>
              <a:rPr lang="en-US" sz="3200" dirty="0" smtClean="0">
                <a:solidFill>
                  <a:srgbClr val="002060"/>
                </a:solidFill>
                <a:latin typeface="Garamond" pitchFamily="18" charset="0"/>
              </a:rPr>
              <a:t>Have learning goals related to their own interests and choices</a:t>
            </a:r>
            <a:endParaRPr lang="en-US" sz="3200" dirty="0">
              <a:solidFill>
                <a:srgbClr val="002060"/>
              </a:solidFill>
              <a:latin typeface="Garamond"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slide(fromBottom)">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4"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slide(fromBottom)">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2" presetClass="entr" presetSubtype="4" fill="hold"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slide(fromBottom)">
                                      <p:cBhvr>
                                        <p:cTn id="17" dur="500"/>
                                        <p:tgtEl>
                                          <p:spTgt spid="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2" presetClass="entr" presetSubtype="4" fill="hold" nodeType="click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slide(fromBottom)">
                                      <p:cBhvr>
                                        <p:cTn id="22" dur="500"/>
                                        <p:tgtEl>
                                          <p:spTgt spid="3">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2" presetClass="entr" presetSubtype="4" fill="hold" nodeType="click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Effect transition="in" filter="slide(fromBottom)">
                                      <p:cBhvr>
                                        <p:cTn id="27" dur="500"/>
                                        <p:tgtEl>
                                          <p:spTgt spid="3">
                                            <p:txEl>
                                              <p:pRg st="3" end="3"/>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2" presetClass="entr" presetSubtype="4" fill="hold" nodeType="clickEffect">
                                  <p:stCondLst>
                                    <p:cond delay="0"/>
                                  </p:stCondLst>
                                  <p:childTnLst>
                                    <p:set>
                                      <p:cBhvr>
                                        <p:cTn id="31" dur="1" fill="hold">
                                          <p:stCondLst>
                                            <p:cond delay="0"/>
                                          </p:stCondLst>
                                        </p:cTn>
                                        <p:tgtEl>
                                          <p:spTgt spid="3">
                                            <p:txEl>
                                              <p:pRg st="4" end="4"/>
                                            </p:txEl>
                                          </p:spTgt>
                                        </p:tgtEl>
                                        <p:attrNameLst>
                                          <p:attrName>style.visibility</p:attrName>
                                        </p:attrNameLst>
                                      </p:cBhvr>
                                      <p:to>
                                        <p:strVal val="visible"/>
                                      </p:to>
                                    </p:set>
                                    <p:animEffect transition="in" filter="slide(fromBottom)">
                                      <p:cBhvr>
                                        <p:cTn id="32"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pulent">
  <a:themeElements>
    <a:clrScheme name="Opulent">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Opulent">
      <a:majorFont>
        <a:latin typeface="Trebuchet MS"/>
        <a:ea typeface=""/>
        <a:cs typeface=""/>
        <a:font script="Jpan" typeface="HG丸ｺﾞｼｯｸM-PRO"/>
        <a:font script="Hang" typeface="HY그래픽M"/>
        <a:font script="Hans" typeface="黑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rebuchet MS"/>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pulent">
      <a:fillStyleLst>
        <a:solidFill>
          <a:schemeClr val="phClr"/>
        </a:solidFill>
        <a:gradFill rotWithShape="1">
          <a:gsLst>
            <a:gs pos="0">
              <a:schemeClr val="phClr">
                <a:tint val="15000"/>
                <a:satMod val="250000"/>
              </a:schemeClr>
            </a:gs>
            <a:gs pos="49000">
              <a:schemeClr val="phClr">
                <a:tint val="50000"/>
                <a:satMod val="200000"/>
              </a:schemeClr>
            </a:gs>
            <a:gs pos="49100">
              <a:schemeClr val="phClr">
                <a:tint val="64000"/>
                <a:satMod val="160000"/>
              </a:schemeClr>
            </a:gs>
            <a:gs pos="92000">
              <a:schemeClr val="phClr">
                <a:tint val="50000"/>
                <a:satMod val="200000"/>
              </a:schemeClr>
            </a:gs>
            <a:gs pos="100000">
              <a:schemeClr val="phClr">
                <a:tint val="43000"/>
                <a:satMod val="190000"/>
              </a:schemeClr>
            </a:gs>
          </a:gsLst>
          <a:lin ang="5400000" scaled="1"/>
        </a:gradFill>
        <a:gradFill rotWithShape="1">
          <a:gsLst>
            <a:gs pos="0">
              <a:schemeClr val="phClr">
                <a:tint val="74000"/>
              </a:schemeClr>
            </a:gs>
            <a:gs pos="49000">
              <a:schemeClr val="phClr">
                <a:tint val="96000"/>
                <a:shade val="84000"/>
                <a:satMod val="110000"/>
              </a:schemeClr>
            </a:gs>
            <a:gs pos="49100">
              <a:schemeClr val="phClr">
                <a:shade val="55000"/>
                <a:satMod val="150000"/>
              </a:schemeClr>
            </a:gs>
            <a:gs pos="92000">
              <a:schemeClr val="phClr">
                <a:tint val="98000"/>
                <a:shade val="90000"/>
                <a:satMod val="128000"/>
              </a:schemeClr>
            </a:gs>
            <a:gs pos="100000">
              <a:schemeClr val="phClr">
                <a:tint val="90000"/>
                <a:shade val="97000"/>
                <a:satMod val="128000"/>
              </a:schemeClr>
            </a:gs>
          </a:gsLst>
          <a:lin ang="5400000" scaled="1"/>
        </a:gradFill>
      </a:fillStyleLst>
      <a:lnStyleLst>
        <a:ln w="11430" cap="flat" cmpd="sng" algn="ctr">
          <a:solidFill>
            <a:schemeClr val="phClr"/>
          </a:solidFill>
          <a:prstDash val="solid"/>
        </a:ln>
        <a:ln w="40000" cap="flat" cmpd="sng" algn="ctr">
          <a:solidFill>
            <a:schemeClr val="phClr"/>
          </a:solidFill>
          <a:prstDash val="solid"/>
        </a:ln>
        <a:ln w="31800" cap="flat" cmpd="sng" algn="ctr">
          <a:solidFill>
            <a:schemeClr val="phClr"/>
          </a:solidFill>
          <a:prstDash val="solid"/>
        </a:ln>
      </a:lnStyleLst>
      <a:effectStyleLst>
        <a:effectStyle>
          <a:effectLst>
            <a:outerShdw blurRad="50800" dist="25000" dir="5400000" rotWithShape="0">
              <a:schemeClr val="phClr">
                <a:shade val="30000"/>
                <a:satMod val="150000"/>
                <a:alpha val="38000"/>
              </a:schemeClr>
            </a:outerShdw>
          </a:effectLst>
        </a:effectStyle>
        <a:effectStyle>
          <a:effectLst>
            <a:outerShdw blurRad="39000" dist="25400" dir="5400000" rotWithShape="0">
              <a:schemeClr val="phClr">
                <a:shade val="33000"/>
                <a:alpha val="83000"/>
              </a:schemeClr>
            </a:outerShdw>
          </a:effectLst>
        </a:effectStyle>
        <a:effectStyle>
          <a:effectLst>
            <a:outerShdw blurRad="39000" dist="25400" dir="5400000" rotWithShape="0">
              <a:schemeClr val="phClr">
                <a:shade val="33000"/>
                <a:alpha val="83000"/>
              </a:schemeClr>
            </a:outerShdw>
          </a:effectLst>
          <a:scene3d>
            <a:camera prst="orthographicFront" fov="0">
              <a:rot lat="0" lon="0" rev="0"/>
            </a:camera>
            <a:lightRig rig="contrasting" dir="t">
              <a:rot lat="0" lon="0" rev="1500000"/>
            </a:lightRig>
          </a:scene3d>
          <a:sp3d extrusionH="127000" prstMaterial="powder">
            <a:bevelT w="50800" h="63500"/>
          </a:sp3d>
        </a:effectStyle>
      </a:effectStyleLst>
      <a:bgFillStyleLst>
        <a:solidFill>
          <a:schemeClr val="phClr"/>
        </a:solidFill>
        <a:gradFill rotWithShape="1">
          <a:gsLst>
            <a:gs pos="0">
              <a:schemeClr val="phClr">
                <a:tint val="78000"/>
                <a:satMod val="220000"/>
              </a:schemeClr>
            </a:gs>
            <a:gs pos="100000">
              <a:schemeClr val="phClr">
                <a:shade val="35000"/>
                <a:satMod val="155000"/>
              </a:schemeClr>
            </a:gs>
          </a:gsLst>
          <a:path path="circle">
            <a:fillToRect l="50000" t="50000" r="50000" b="50000"/>
          </a:path>
        </a:gradFill>
        <a:blipFill>
          <a:blip xmlns:r="http://schemas.openxmlformats.org/officeDocument/2006/relationships" r:embed="rId1">
            <a:duotone>
              <a:schemeClr val="phClr">
                <a:shade val="60000"/>
                <a:satMod val="180000"/>
              </a:schemeClr>
              <a:schemeClr val="phClr">
                <a:tint val="500"/>
                <a:satMod val="150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Opulent</Template>
  <TotalTime>296</TotalTime>
  <Words>1147</Words>
  <Application>Microsoft Office PowerPoint</Application>
  <PresentationFormat>On-screen Show (4:3)</PresentationFormat>
  <Paragraphs>92</Paragraphs>
  <Slides>20</Slides>
  <Notes>0</Notes>
  <HiddenSlides>0</HiddenSlides>
  <MMClips>0</MMClips>
  <ScaleCrop>false</ScaleCrop>
  <HeadingPairs>
    <vt:vector size="4" baseType="variant">
      <vt:variant>
        <vt:lpstr>Theme</vt:lpstr>
      </vt:variant>
      <vt:variant>
        <vt:i4>1</vt:i4>
      </vt:variant>
      <vt:variant>
        <vt:lpstr>Slide Titles</vt:lpstr>
      </vt:variant>
      <vt:variant>
        <vt:i4>20</vt:i4>
      </vt:variant>
    </vt:vector>
  </HeadingPairs>
  <TitlesOfParts>
    <vt:vector size="21" baseType="lpstr">
      <vt:lpstr>Opulent</vt:lpstr>
      <vt:lpstr>Enhancing Students’ Motivation to Learn</vt:lpstr>
      <vt:lpstr>Slide 2</vt:lpstr>
      <vt:lpstr>Key Issues in student motivation to learn</vt:lpstr>
      <vt:lpstr>Slide 4</vt:lpstr>
      <vt:lpstr>Students' ACADEMIC NEEDS</vt:lpstr>
      <vt:lpstr>ACADEMIC Need 1: Understanding the learning goals</vt:lpstr>
      <vt:lpstr>ACADEMIC Need 2: Understanding the learning process</vt:lpstr>
      <vt:lpstr>ACADEMIC Need 3: BE ACTIVELY INVOLVED IN THE LEARNING PROCESS</vt:lpstr>
      <vt:lpstr>ACADEMIC Need 4: Have learning goals related to their own interests and choices</vt:lpstr>
      <vt:lpstr>ACADEMIC Need 5: Receive instruction responsive to their learning styles and strengths</vt:lpstr>
      <vt:lpstr>ACADEMIC Need 6: See learning modeled by adults as an exciting and rewarding activity</vt:lpstr>
      <vt:lpstr>ACADEMIC Need 7: experience success</vt:lpstr>
      <vt:lpstr>ACADEMIC Need 8: Have time to integrate learning</vt:lpstr>
      <vt:lpstr>ACADEMIC Need 9: Receive realistic and immediate feedback that enhances self-efficacy</vt:lpstr>
      <vt:lpstr>ACADEMIC Need 10: Be involved in self-evaluating their learning and effort</vt:lpstr>
      <vt:lpstr>ACADEMIC Need 11: Receive appropriate rewards for Performance gains</vt:lpstr>
      <vt:lpstr>ACADEMIC Need 12: Experience a safe, Well organized learning environment</vt:lpstr>
      <vt:lpstr>Howard Gardner's work on multiple intelligences</vt:lpstr>
      <vt:lpstr>multiple intelligences: Eight ways of knowing</vt:lpstr>
      <vt:lpstr>multiple intelligences: Eight ways of knowing</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Enhancing Students’ Motivation to Learn</dc:title>
  <dc:creator>James</dc:creator>
  <cp:lastModifiedBy>noldham</cp:lastModifiedBy>
  <cp:revision>27</cp:revision>
  <dcterms:created xsi:type="dcterms:W3CDTF">2010-10-13T06:45:50Z</dcterms:created>
  <dcterms:modified xsi:type="dcterms:W3CDTF">2010-10-14T20:57:28Z</dcterms:modified>
</cp:coreProperties>
</file>